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74" r:id="rId2"/>
    <p:sldId id="292" r:id="rId3"/>
    <p:sldId id="307" r:id="rId4"/>
    <p:sldId id="305" r:id="rId5"/>
    <p:sldId id="294" r:id="rId6"/>
    <p:sldId id="296" r:id="rId7"/>
    <p:sldId id="317" r:id="rId8"/>
    <p:sldId id="311" r:id="rId9"/>
    <p:sldId id="297" r:id="rId10"/>
    <p:sldId id="302" r:id="rId11"/>
    <p:sldId id="288" r:id="rId12"/>
    <p:sldId id="310" r:id="rId13"/>
    <p:sldId id="299" r:id="rId14"/>
    <p:sldId id="300" r:id="rId15"/>
    <p:sldId id="303" r:id="rId16"/>
    <p:sldId id="309" r:id="rId17"/>
    <p:sldId id="314" r:id="rId18"/>
    <p:sldId id="316" r:id="rId19"/>
    <p:sldId id="320" r:id="rId20"/>
    <p:sldId id="290" r:id="rId21"/>
    <p:sldId id="313" r:id="rId22"/>
    <p:sldId id="318" r:id="rId23"/>
    <p:sldId id="319" r:id="rId24"/>
    <p:sldId id="298" r:id="rId25"/>
    <p:sldId id="304" r:id="rId26"/>
    <p:sldId id="306" r:id="rId27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1B1F"/>
    <a:srgbClr val="901A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38"/>
    <p:restoredTop sz="72280"/>
  </p:normalViewPr>
  <p:slideViewPr>
    <p:cSldViewPr snapToGrid="0" snapToObjects="1">
      <p:cViewPr varScale="1">
        <p:scale>
          <a:sx n="52" d="100"/>
          <a:sy n="52" d="100"/>
        </p:scale>
        <p:origin x="13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g>
</file>

<file path=ppt/media/image2.png>
</file>

<file path=ppt/media/image3.jpeg>
</file>

<file path=ppt/media/image5.png>
</file>

<file path=ppt/media/image6.pn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F84BE8-6EFE-2043-A11C-AD4F504C30A3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BCBA98-1B6B-2F4A-AD92-9DD64ED657A9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59690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The image shows </a:t>
            </a:r>
            <a:r>
              <a:rPr lang="da-DK" dirty="0" err="1"/>
              <a:t>cell</a:t>
            </a:r>
            <a:r>
              <a:rPr lang="da-DK" dirty="0"/>
              <a:t> </a:t>
            </a:r>
            <a:r>
              <a:rPr lang="da-DK" dirty="0" err="1"/>
              <a:t>culture</a:t>
            </a:r>
            <a:r>
              <a:rPr lang="da-DK" dirty="0"/>
              <a:t> of human </a:t>
            </a:r>
            <a:r>
              <a:rPr lang="da-DK" dirty="0" err="1"/>
              <a:t>breast</a:t>
            </a:r>
            <a:r>
              <a:rPr lang="da-DK" dirty="0"/>
              <a:t> cancer </a:t>
            </a:r>
            <a:r>
              <a:rPr lang="da-DK" dirty="0" err="1"/>
              <a:t>conditionally</a:t>
            </a:r>
            <a:r>
              <a:rPr lang="da-DK" dirty="0"/>
              <a:t> </a:t>
            </a:r>
            <a:r>
              <a:rPr lang="da-DK" dirty="0" err="1"/>
              <a:t>reprogrammed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</a:t>
            </a:r>
            <a:r>
              <a:rPr lang="da-DK" dirty="0" err="1"/>
              <a:t>Fluorescence</a:t>
            </a:r>
            <a:r>
              <a:rPr lang="da-DK" dirty="0"/>
              <a:t> red </a:t>
            </a:r>
            <a:r>
              <a:rPr lang="da-DK" dirty="0" err="1"/>
              <a:t>color</a:t>
            </a:r>
            <a:r>
              <a:rPr lang="da-DK" dirty="0"/>
              <a:t> </a:t>
            </a:r>
            <a:r>
              <a:rPr lang="da-DK" dirty="0" err="1"/>
              <a:t>represents</a:t>
            </a:r>
            <a:r>
              <a:rPr lang="da-DK" dirty="0"/>
              <a:t> MHC-I, and </a:t>
            </a:r>
            <a:r>
              <a:rPr lang="da-DK" dirty="0" err="1"/>
              <a:t>nuclei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shown</a:t>
            </a:r>
            <a:r>
              <a:rPr lang="da-DK" dirty="0"/>
              <a:t> in </a:t>
            </a:r>
            <a:r>
              <a:rPr lang="da-DK" dirty="0" err="1"/>
              <a:t>blue</a:t>
            </a:r>
            <a:r>
              <a:rPr lang="da-DK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788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Right </a:t>
            </a:r>
            <a:r>
              <a:rPr lang="da-DK" dirty="0" err="1"/>
              <a:t>now</a:t>
            </a:r>
            <a:r>
              <a:rPr lang="da-DK" dirty="0"/>
              <a:t>,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hard</a:t>
            </a:r>
            <a:r>
              <a:rPr lang="da-DK" dirty="0"/>
              <a:t> to </a:t>
            </a:r>
            <a:r>
              <a:rPr lang="da-DK" dirty="0" err="1"/>
              <a:t>follow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of cancers due to the relative </a:t>
            </a:r>
            <a:r>
              <a:rPr lang="da-DK" dirty="0" err="1"/>
              <a:t>low</a:t>
            </a:r>
            <a:r>
              <a:rPr lang="da-DK" dirty="0"/>
              <a:t> </a:t>
            </a:r>
            <a:r>
              <a:rPr lang="da-DK" dirty="0" err="1"/>
              <a:t>sensitivity</a:t>
            </a:r>
            <a:r>
              <a:rPr lang="da-DK" dirty="0"/>
              <a:t> and </a:t>
            </a:r>
            <a:r>
              <a:rPr lang="da-DK" dirty="0" err="1"/>
              <a:t>invasiveness</a:t>
            </a:r>
            <a:r>
              <a:rPr lang="da-DK" dirty="0"/>
              <a:t> of </a:t>
            </a:r>
            <a:r>
              <a:rPr lang="da-DK" dirty="0" err="1"/>
              <a:t>imaging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. </a:t>
            </a:r>
            <a:r>
              <a:rPr lang="da-DK" dirty="0" err="1"/>
              <a:t>We’re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</a:t>
            </a:r>
            <a:r>
              <a:rPr lang="da-DK" dirty="0" err="1"/>
              <a:t>into</a:t>
            </a:r>
            <a:r>
              <a:rPr lang="da-DK" dirty="0"/>
              <a:t> </a:t>
            </a:r>
            <a:r>
              <a:rPr lang="da-DK" dirty="0" err="1"/>
              <a:t>following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</a:t>
            </a:r>
            <a:r>
              <a:rPr lang="da-DK" dirty="0" err="1"/>
              <a:t>using</a:t>
            </a:r>
            <a:r>
              <a:rPr lang="da-DK" dirty="0"/>
              <a:t>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biopsies</a:t>
            </a:r>
            <a:r>
              <a:rPr lang="da-DK" dirty="0"/>
              <a:t>. The </a:t>
            </a:r>
            <a:r>
              <a:rPr lang="da-DK" dirty="0" err="1"/>
              <a:t>idea</a:t>
            </a:r>
            <a:r>
              <a:rPr lang="da-DK" dirty="0"/>
              <a:t> is to find tumor-</a:t>
            </a:r>
            <a:r>
              <a:rPr lang="da-DK" dirty="0" err="1"/>
              <a:t>specific</a:t>
            </a:r>
            <a:r>
              <a:rPr lang="da-DK" dirty="0"/>
              <a:t> mutations in the tumor and </a:t>
            </a:r>
            <a:r>
              <a:rPr lang="da-DK" dirty="0" err="1"/>
              <a:t>then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for </a:t>
            </a:r>
            <a:r>
              <a:rPr lang="da-DK" dirty="0" err="1"/>
              <a:t>these</a:t>
            </a:r>
            <a:r>
              <a:rPr lang="da-DK" dirty="0"/>
              <a:t> in the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biopsy</a:t>
            </a:r>
            <a:r>
              <a:rPr lang="da-DK" dirty="0"/>
              <a:t>.</a:t>
            </a:r>
          </a:p>
          <a:p>
            <a:r>
              <a:rPr lang="da-DK" dirty="0"/>
              <a:t>The </a:t>
            </a:r>
            <a:r>
              <a:rPr lang="da-DK" dirty="0" err="1"/>
              <a:t>focus</a:t>
            </a:r>
            <a:r>
              <a:rPr lang="da-DK" dirty="0"/>
              <a:t> is to 1) is it present 2) is it </a:t>
            </a:r>
            <a:r>
              <a:rPr lang="da-DK" dirty="0" err="1"/>
              <a:t>useful</a:t>
            </a:r>
            <a:r>
              <a:rPr lang="da-DK" dirty="0"/>
              <a:t> for </a:t>
            </a:r>
            <a:r>
              <a:rPr lang="da-DK" dirty="0" err="1"/>
              <a:t>tracking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tumor progression and tumor evolution.</a:t>
            </a:r>
          </a:p>
          <a:p>
            <a:endParaRPr lang="da-DK" dirty="0"/>
          </a:p>
          <a:p>
            <a:pPr marL="0" indent="0">
              <a:buNone/>
            </a:pPr>
            <a:r>
              <a:rPr lang="da-DK" dirty="0" err="1"/>
              <a:t>Prove</a:t>
            </a:r>
            <a:r>
              <a:rPr lang="da-DK" dirty="0"/>
              <a:t>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ctDNA</a:t>
            </a:r>
            <a:r>
              <a:rPr lang="da-DK" dirty="0"/>
              <a:t> is present in </a:t>
            </a:r>
            <a:r>
              <a:rPr lang="da-DK" dirty="0" err="1"/>
              <a:t>dogs</a:t>
            </a:r>
            <a:r>
              <a:rPr lang="da-DK" dirty="0"/>
              <a:t> with aggressive </a:t>
            </a:r>
            <a:r>
              <a:rPr lang="da-DK" dirty="0" err="1"/>
              <a:t>mammary</a:t>
            </a:r>
            <a:r>
              <a:rPr lang="da-DK" dirty="0"/>
              <a:t> tumors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the </a:t>
            </a:r>
            <a:r>
              <a:rPr lang="da-DK" dirty="0" err="1"/>
              <a:t>levels</a:t>
            </a:r>
            <a:r>
              <a:rPr lang="da-DK" dirty="0"/>
              <a:t> of </a:t>
            </a:r>
            <a:r>
              <a:rPr lang="da-DK" dirty="0" err="1"/>
              <a:t>ctDNA</a:t>
            </a:r>
            <a:r>
              <a:rPr lang="da-DK" dirty="0"/>
              <a:t> over time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present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metastasis</a:t>
            </a:r>
            <a:r>
              <a:rPr lang="da-DK" dirty="0"/>
              <a:t> / </a:t>
            </a:r>
            <a:r>
              <a:rPr lang="da-DK" dirty="0" err="1"/>
              <a:t>regrowth</a:t>
            </a:r>
            <a:r>
              <a:rPr lang="da-DK" dirty="0"/>
              <a:t> is </a:t>
            </a:r>
            <a:r>
              <a:rPr lang="da-DK" dirty="0" err="1"/>
              <a:t>observed</a:t>
            </a:r>
            <a:r>
              <a:rPr lang="da-DK" dirty="0"/>
              <a:t> by </a:t>
            </a:r>
            <a:r>
              <a:rPr lang="da-DK" dirty="0" err="1"/>
              <a:t>conventional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?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evolution of mutations over time – f.eks. For </a:t>
            </a:r>
            <a:r>
              <a:rPr lang="da-DK" dirty="0" err="1"/>
              <a:t>metastasis</a:t>
            </a:r>
            <a:r>
              <a:rPr lang="da-DK" dirty="0"/>
              <a:t>, </a:t>
            </a:r>
            <a:r>
              <a:rPr lang="da-DK" dirty="0" err="1"/>
              <a:t>thecells</a:t>
            </a:r>
            <a:r>
              <a:rPr lang="da-DK" dirty="0"/>
              <a:t> </a:t>
            </a:r>
            <a:r>
              <a:rPr lang="da-DK" dirty="0" err="1"/>
              <a:t>needto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able</a:t>
            </a:r>
            <a:r>
              <a:rPr lang="da-DK" dirty="0"/>
              <a:t> to: Go </a:t>
            </a:r>
            <a:r>
              <a:rPr lang="da-DK" dirty="0" err="1"/>
              <a:t>through</a:t>
            </a:r>
            <a:r>
              <a:rPr lang="da-DK" dirty="0"/>
              <a:t> basal </a:t>
            </a:r>
            <a:r>
              <a:rPr lang="da-DK" dirty="0" err="1"/>
              <a:t>membrane</a:t>
            </a:r>
            <a:r>
              <a:rPr lang="da-DK" dirty="0"/>
              <a:t> and </a:t>
            </a:r>
            <a:r>
              <a:rPr lang="da-DK" dirty="0" err="1"/>
              <a:t>invade</a:t>
            </a:r>
            <a:r>
              <a:rPr lang="da-DK" dirty="0"/>
              <a:t> new </a:t>
            </a:r>
            <a:r>
              <a:rPr lang="da-DK" dirty="0" err="1"/>
              <a:t>tissues</a:t>
            </a:r>
            <a:r>
              <a:rPr lang="da-DK" dirty="0"/>
              <a:t>. </a:t>
            </a:r>
            <a:r>
              <a:rPr lang="da-DK" dirty="0" err="1"/>
              <a:t>Tthese</a:t>
            </a:r>
            <a:r>
              <a:rPr lang="da-DK" dirty="0"/>
              <a:t> </a:t>
            </a:r>
            <a:r>
              <a:rPr lang="da-DK" dirty="0" err="1"/>
              <a:t>muttations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not </a:t>
            </a:r>
            <a:r>
              <a:rPr lang="da-DK" dirty="0" err="1"/>
              <a:t>necessarily</a:t>
            </a:r>
            <a:r>
              <a:rPr lang="da-DK" dirty="0"/>
              <a:t> present in the </a:t>
            </a:r>
            <a:r>
              <a:rPr lang="da-DK" dirty="0" err="1"/>
              <a:t>primary</a:t>
            </a:r>
            <a:r>
              <a:rPr lang="da-DK" dirty="0"/>
              <a:t> tumor.</a:t>
            </a:r>
          </a:p>
          <a:p>
            <a:r>
              <a:rPr lang="da-DK" dirty="0"/>
              <a:t>Is the </a:t>
            </a:r>
            <a:r>
              <a:rPr lang="da-DK" dirty="0" err="1"/>
              <a:t>mutational</a:t>
            </a:r>
            <a:r>
              <a:rPr lang="da-DK" dirty="0"/>
              <a:t> pattern the same at </a:t>
            </a:r>
            <a:r>
              <a:rPr lang="da-DK" dirty="0" err="1"/>
              <a:t>diagnosis</a:t>
            </a:r>
            <a:r>
              <a:rPr lang="da-DK" dirty="0"/>
              <a:t> and at </a:t>
            </a:r>
            <a:r>
              <a:rPr lang="da-DK" dirty="0" err="1"/>
              <a:t>relapse</a:t>
            </a:r>
            <a:r>
              <a:rPr lang="da-DK" dirty="0"/>
              <a:t>?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19852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Right </a:t>
            </a:r>
            <a:r>
              <a:rPr lang="da-DK" dirty="0" err="1"/>
              <a:t>now</a:t>
            </a:r>
            <a:r>
              <a:rPr lang="da-DK" dirty="0"/>
              <a:t>,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hard</a:t>
            </a:r>
            <a:r>
              <a:rPr lang="da-DK" dirty="0"/>
              <a:t> to </a:t>
            </a:r>
            <a:r>
              <a:rPr lang="da-DK" dirty="0" err="1"/>
              <a:t>follow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of cancers due to the relative </a:t>
            </a:r>
            <a:r>
              <a:rPr lang="da-DK" dirty="0" err="1"/>
              <a:t>low</a:t>
            </a:r>
            <a:r>
              <a:rPr lang="da-DK" dirty="0"/>
              <a:t> </a:t>
            </a:r>
            <a:r>
              <a:rPr lang="da-DK" dirty="0" err="1"/>
              <a:t>sensitivity</a:t>
            </a:r>
            <a:r>
              <a:rPr lang="da-DK" dirty="0"/>
              <a:t> and </a:t>
            </a:r>
            <a:r>
              <a:rPr lang="da-DK" dirty="0" err="1"/>
              <a:t>invasiveness</a:t>
            </a:r>
            <a:r>
              <a:rPr lang="da-DK" dirty="0"/>
              <a:t> of </a:t>
            </a:r>
            <a:r>
              <a:rPr lang="da-DK" dirty="0" err="1"/>
              <a:t>imaging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. </a:t>
            </a:r>
            <a:r>
              <a:rPr lang="da-DK" dirty="0" err="1"/>
              <a:t>We’re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</a:t>
            </a:r>
            <a:r>
              <a:rPr lang="da-DK" dirty="0" err="1"/>
              <a:t>into</a:t>
            </a:r>
            <a:r>
              <a:rPr lang="da-DK" dirty="0"/>
              <a:t> </a:t>
            </a:r>
            <a:r>
              <a:rPr lang="da-DK" dirty="0" err="1"/>
              <a:t>following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</a:t>
            </a:r>
            <a:r>
              <a:rPr lang="da-DK" dirty="0" err="1"/>
              <a:t>using</a:t>
            </a:r>
            <a:r>
              <a:rPr lang="da-DK" dirty="0"/>
              <a:t>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biopsies</a:t>
            </a:r>
            <a:r>
              <a:rPr lang="da-DK" dirty="0"/>
              <a:t>. The </a:t>
            </a:r>
            <a:r>
              <a:rPr lang="da-DK" dirty="0" err="1"/>
              <a:t>idea</a:t>
            </a:r>
            <a:r>
              <a:rPr lang="da-DK" dirty="0"/>
              <a:t> is to find tumor-</a:t>
            </a:r>
            <a:r>
              <a:rPr lang="da-DK" dirty="0" err="1"/>
              <a:t>specific</a:t>
            </a:r>
            <a:r>
              <a:rPr lang="da-DK" dirty="0"/>
              <a:t> mutations in the tumor and </a:t>
            </a:r>
            <a:r>
              <a:rPr lang="da-DK" dirty="0" err="1"/>
              <a:t>then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for </a:t>
            </a:r>
            <a:r>
              <a:rPr lang="da-DK" dirty="0" err="1"/>
              <a:t>these</a:t>
            </a:r>
            <a:r>
              <a:rPr lang="da-DK" dirty="0"/>
              <a:t> in the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biopsy</a:t>
            </a:r>
            <a:r>
              <a:rPr lang="da-DK" dirty="0"/>
              <a:t>.</a:t>
            </a:r>
          </a:p>
          <a:p>
            <a:r>
              <a:rPr lang="da-DK" dirty="0"/>
              <a:t>The </a:t>
            </a:r>
            <a:r>
              <a:rPr lang="da-DK" dirty="0" err="1"/>
              <a:t>focus</a:t>
            </a:r>
            <a:r>
              <a:rPr lang="da-DK" dirty="0"/>
              <a:t> is to 1) is it present 2) is it </a:t>
            </a:r>
            <a:r>
              <a:rPr lang="da-DK" dirty="0" err="1"/>
              <a:t>useful</a:t>
            </a:r>
            <a:r>
              <a:rPr lang="da-DK" dirty="0"/>
              <a:t> for </a:t>
            </a:r>
            <a:r>
              <a:rPr lang="da-DK" dirty="0" err="1"/>
              <a:t>tracking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tumor progression and tumor evolution.</a:t>
            </a:r>
          </a:p>
          <a:p>
            <a:endParaRPr lang="da-DK" dirty="0"/>
          </a:p>
          <a:p>
            <a:pPr marL="0" indent="0">
              <a:buNone/>
            </a:pPr>
            <a:r>
              <a:rPr lang="da-DK" dirty="0" err="1"/>
              <a:t>Prove</a:t>
            </a:r>
            <a:r>
              <a:rPr lang="da-DK" dirty="0"/>
              <a:t>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ctDNA</a:t>
            </a:r>
            <a:r>
              <a:rPr lang="da-DK" dirty="0"/>
              <a:t> is present in </a:t>
            </a:r>
            <a:r>
              <a:rPr lang="da-DK" dirty="0" err="1"/>
              <a:t>dogs</a:t>
            </a:r>
            <a:r>
              <a:rPr lang="da-DK" dirty="0"/>
              <a:t> with aggressive </a:t>
            </a:r>
            <a:r>
              <a:rPr lang="da-DK" dirty="0" err="1"/>
              <a:t>mammary</a:t>
            </a:r>
            <a:r>
              <a:rPr lang="da-DK" dirty="0"/>
              <a:t> tumors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the </a:t>
            </a:r>
            <a:r>
              <a:rPr lang="da-DK" dirty="0" err="1"/>
              <a:t>levels</a:t>
            </a:r>
            <a:r>
              <a:rPr lang="da-DK" dirty="0"/>
              <a:t> of </a:t>
            </a:r>
            <a:r>
              <a:rPr lang="da-DK" dirty="0" err="1"/>
              <a:t>ctDNA</a:t>
            </a:r>
            <a:r>
              <a:rPr lang="da-DK" dirty="0"/>
              <a:t> over time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present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metastasis</a:t>
            </a:r>
            <a:r>
              <a:rPr lang="da-DK" dirty="0"/>
              <a:t> / </a:t>
            </a:r>
            <a:r>
              <a:rPr lang="da-DK" dirty="0" err="1"/>
              <a:t>regrowth</a:t>
            </a:r>
            <a:r>
              <a:rPr lang="da-DK" dirty="0"/>
              <a:t> is </a:t>
            </a:r>
            <a:r>
              <a:rPr lang="da-DK" dirty="0" err="1"/>
              <a:t>observed</a:t>
            </a:r>
            <a:r>
              <a:rPr lang="da-DK" dirty="0"/>
              <a:t> by </a:t>
            </a:r>
            <a:r>
              <a:rPr lang="da-DK" dirty="0" err="1"/>
              <a:t>conventional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?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evolution of mutations over time – f.eks. For </a:t>
            </a:r>
            <a:r>
              <a:rPr lang="da-DK" dirty="0" err="1"/>
              <a:t>metastasis</a:t>
            </a:r>
            <a:r>
              <a:rPr lang="da-DK" dirty="0"/>
              <a:t>, </a:t>
            </a:r>
            <a:r>
              <a:rPr lang="da-DK" dirty="0" err="1"/>
              <a:t>thecells</a:t>
            </a:r>
            <a:r>
              <a:rPr lang="da-DK" dirty="0"/>
              <a:t> </a:t>
            </a:r>
            <a:r>
              <a:rPr lang="da-DK" dirty="0" err="1"/>
              <a:t>needto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able</a:t>
            </a:r>
            <a:r>
              <a:rPr lang="da-DK" dirty="0"/>
              <a:t> to: Go </a:t>
            </a:r>
            <a:r>
              <a:rPr lang="da-DK" dirty="0" err="1"/>
              <a:t>through</a:t>
            </a:r>
            <a:r>
              <a:rPr lang="da-DK" dirty="0"/>
              <a:t> basal </a:t>
            </a:r>
            <a:r>
              <a:rPr lang="da-DK" dirty="0" err="1"/>
              <a:t>membrane</a:t>
            </a:r>
            <a:r>
              <a:rPr lang="da-DK" dirty="0"/>
              <a:t> and </a:t>
            </a:r>
            <a:r>
              <a:rPr lang="da-DK" dirty="0" err="1"/>
              <a:t>invade</a:t>
            </a:r>
            <a:r>
              <a:rPr lang="da-DK" dirty="0"/>
              <a:t> new </a:t>
            </a:r>
            <a:r>
              <a:rPr lang="da-DK" dirty="0" err="1"/>
              <a:t>tissues</a:t>
            </a:r>
            <a:r>
              <a:rPr lang="da-DK" dirty="0"/>
              <a:t>. </a:t>
            </a:r>
            <a:r>
              <a:rPr lang="da-DK" dirty="0" err="1"/>
              <a:t>Tthese</a:t>
            </a:r>
            <a:r>
              <a:rPr lang="da-DK" dirty="0"/>
              <a:t> </a:t>
            </a:r>
            <a:r>
              <a:rPr lang="da-DK" dirty="0" err="1"/>
              <a:t>muttations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not </a:t>
            </a:r>
            <a:r>
              <a:rPr lang="da-DK" dirty="0" err="1"/>
              <a:t>necessarily</a:t>
            </a:r>
            <a:r>
              <a:rPr lang="da-DK" dirty="0"/>
              <a:t> present in the </a:t>
            </a:r>
            <a:r>
              <a:rPr lang="da-DK" dirty="0" err="1"/>
              <a:t>primary</a:t>
            </a:r>
            <a:r>
              <a:rPr lang="da-DK" dirty="0"/>
              <a:t> tumor.</a:t>
            </a:r>
          </a:p>
          <a:p>
            <a:r>
              <a:rPr lang="da-DK" dirty="0"/>
              <a:t>Is the </a:t>
            </a:r>
            <a:r>
              <a:rPr lang="da-DK" dirty="0" err="1"/>
              <a:t>mutational</a:t>
            </a:r>
            <a:r>
              <a:rPr lang="da-DK" dirty="0"/>
              <a:t> pattern the same at </a:t>
            </a:r>
            <a:r>
              <a:rPr lang="da-DK" dirty="0" err="1"/>
              <a:t>diagnosis</a:t>
            </a:r>
            <a:r>
              <a:rPr lang="da-DK" dirty="0"/>
              <a:t> and at </a:t>
            </a:r>
            <a:r>
              <a:rPr lang="da-DK" dirty="0" err="1"/>
              <a:t>relapse</a:t>
            </a:r>
            <a:r>
              <a:rPr lang="da-DK" dirty="0"/>
              <a:t>?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69215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Right </a:t>
            </a:r>
            <a:r>
              <a:rPr lang="da-DK" dirty="0" err="1"/>
              <a:t>now</a:t>
            </a:r>
            <a:r>
              <a:rPr lang="da-DK" dirty="0"/>
              <a:t>,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hard</a:t>
            </a:r>
            <a:r>
              <a:rPr lang="da-DK" dirty="0"/>
              <a:t> to </a:t>
            </a:r>
            <a:r>
              <a:rPr lang="da-DK" dirty="0" err="1"/>
              <a:t>follow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of cancers due to the relative </a:t>
            </a:r>
            <a:r>
              <a:rPr lang="da-DK" dirty="0" err="1"/>
              <a:t>low</a:t>
            </a:r>
            <a:r>
              <a:rPr lang="da-DK" dirty="0"/>
              <a:t> </a:t>
            </a:r>
            <a:r>
              <a:rPr lang="da-DK" dirty="0" err="1"/>
              <a:t>sensitivity</a:t>
            </a:r>
            <a:r>
              <a:rPr lang="da-DK" dirty="0"/>
              <a:t> and </a:t>
            </a:r>
            <a:r>
              <a:rPr lang="da-DK" dirty="0" err="1"/>
              <a:t>invasiveness</a:t>
            </a:r>
            <a:r>
              <a:rPr lang="da-DK" dirty="0"/>
              <a:t> of </a:t>
            </a:r>
            <a:r>
              <a:rPr lang="da-DK" dirty="0" err="1"/>
              <a:t>imaging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. </a:t>
            </a:r>
            <a:r>
              <a:rPr lang="da-DK" dirty="0" err="1"/>
              <a:t>We’re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</a:t>
            </a:r>
            <a:r>
              <a:rPr lang="da-DK" dirty="0" err="1"/>
              <a:t>into</a:t>
            </a:r>
            <a:r>
              <a:rPr lang="da-DK" dirty="0"/>
              <a:t> </a:t>
            </a:r>
            <a:r>
              <a:rPr lang="da-DK" dirty="0" err="1"/>
              <a:t>following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</a:t>
            </a:r>
            <a:r>
              <a:rPr lang="da-DK" dirty="0" err="1"/>
              <a:t>using</a:t>
            </a:r>
            <a:r>
              <a:rPr lang="da-DK" dirty="0"/>
              <a:t>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biopsies</a:t>
            </a:r>
            <a:r>
              <a:rPr lang="da-DK" dirty="0"/>
              <a:t>. The </a:t>
            </a:r>
            <a:r>
              <a:rPr lang="da-DK" dirty="0" err="1"/>
              <a:t>idea</a:t>
            </a:r>
            <a:r>
              <a:rPr lang="da-DK" dirty="0"/>
              <a:t> is to find tumor-</a:t>
            </a:r>
            <a:r>
              <a:rPr lang="da-DK" dirty="0" err="1"/>
              <a:t>specific</a:t>
            </a:r>
            <a:r>
              <a:rPr lang="da-DK" dirty="0"/>
              <a:t> mutations in the tumor and </a:t>
            </a:r>
            <a:r>
              <a:rPr lang="da-DK" dirty="0" err="1"/>
              <a:t>then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for </a:t>
            </a:r>
            <a:r>
              <a:rPr lang="da-DK" dirty="0" err="1"/>
              <a:t>these</a:t>
            </a:r>
            <a:r>
              <a:rPr lang="da-DK" dirty="0"/>
              <a:t> in the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biopsy</a:t>
            </a:r>
            <a:r>
              <a:rPr lang="da-DK" dirty="0"/>
              <a:t>.</a:t>
            </a:r>
          </a:p>
          <a:p>
            <a:r>
              <a:rPr lang="da-DK" dirty="0"/>
              <a:t>The </a:t>
            </a:r>
            <a:r>
              <a:rPr lang="da-DK" dirty="0" err="1"/>
              <a:t>focus</a:t>
            </a:r>
            <a:r>
              <a:rPr lang="da-DK" dirty="0"/>
              <a:t> is to 1) is it present 2) is it </a:t>
            </a:r>
            <a:r>
              <a:rPr lang="da-DK" dirty="0" err="1"/>
              <a:t>useful</a:t>
            </a:r>
            <a:r>
              <a:rPr lang="da-DK" dirty="0"/>
              <a:t> for </a:t>
            </a:r>
            <a:r>
              <a:rPr lang="da-DK" dirty="0" err="1"/>
              <a:t>tracking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tumor progression and tumor evolution.</a:t>
            </a:r>
          </a:p>
          <a:p>
            <a:endParaRPr lang="da-DK" dirty="0"/>
          </a:p>
          <a:p>
            <a:pPr marL="0" indent="0">
              <a:buNone/>
            </a:pPr>
            <a:r>
              <a:rPr lang="da-DK" dirty="0" err="1"/>
              <a:t>Prove</a:t>
            </a:r>
            <a:r>
              <a:rPr lang="da-DK" dirty="0"/>
              <a:t>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ctDNA</a:t>
            </a:r>
            <a:r>
              <a:rPr lang="da-DK" dirty="0"/>
              <a:t> is present in </a:t>
            </a:r>
            <a:r>
              <a:rPr lang="da-DK" dirty="0" err="1"/>
              <a:t>dogs</a:t>
            </a:r>
            <a:r>
              <a:rPr lang="da-DK" dirty="0"/>
              <a:t> with aggressive </a:t>
            </a:r>
            <a:r>
              <a:rPr lang="da-DK" dirty="0" err="1"/>
              <a:t>mammary</a:t>
            </a:r>
            <a:r>
              <a:rPr lang="da-DK" dirty="0"/>
              <a:t> tumors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the </a:t>
            </a:r>
            <a:r>
              <a:rPr lang="da-DK" dirty="0" err="1"/>
              <a:t>levels</a:t>
            </a:r>
            <a:r>
              <a:rPr lang="da-DK" dirty="0"/>
              <a:t> of </a:t>
            </a:r>
            <a:r>
              <a:rPr lang="da-DK" dirty="0" err="1"/>
              <a:t>ctDNA</a:t>
            </a:r>
            <a:r>
              <a:rPr lang="da-DK" dirty="0"/>
              <a:t> over time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present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metastasis</a:t>
            </a:r>
            <a:r>
              <a:rPr lang="da-DK" dirty="0"/>
              <a:t> / </a:t>
            </a:r>
            <a:r>
              <a:rPr lang="da-DK" dirty="0" err="1"/>
              <a:t>regrowth</a:t>
            </a:r>
            <a:r>
              <a:rPr lang="da-DK" dirty="0"/>
              <a:t> is </a:t>
            </a:r>
            <a:r>
              <a:rPr lang="da-DK" dirty="0" err="1"/>
              <a:t>observed</a:t>
            </a:r>
            <a:r>
              <a:rPr lang="da-DK" dirty="0"/>
              <a:t> by </a:t>
            </a:r>
            <a:r>
              <a:rPr lang="da-DK" dirty="0" err="1"/>
              <a:t>conventional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?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evolution of mutations over time – f.eks. For </a:t>
            </a:r>
            <a:r>
              <a:rPr lang="da-DK" dirty="0" err="1"/>
              <a:t>metastasis</a:t>
            </a:r>
            <a:r>
              <a:rPr lang="da-DK" dirty="0"/>
              <a:t>, </a:t>
            </a:r>
            <a:r>
              <a:rPr lang="da-DK" dirty="0" err="1"/>
              <a:t>thecells</a:t>
            </a:r>
            <a:r>
              <a:rPr lang="da-DK" dirty="0"/>
              <a:t> </a:t>
            </a:r>
            <a:r>
              <a:rPr lang="da-DK" dirty="0" err="1"/>
              <a:t>needto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able</a:t>
            </a:r>
            <a:r>
              <a:rPr lang="da-DK" dirty="0"/>
              <a:t> to: Go </a:t>
            </a:r>
            <a:r>
              <a:rPr lang="da-DK" dirty="0" err="1"/>
              <a:t>through</a:t>
            </a:r>
            <a:r>
              <a:rPr lang="da-DK" dirty="0"/>
              <a:t> basal </a:t>
            </a:r>
            <a:r>
              <a:rPr lang="da-DK" dirty="0" err="1"/>
              <a:t>membrane</a:t>
            </a:r>
            <a:r>
              <a:rPr lang="da-DK" dirty="0"/>
              <a:t> and </a:t>
            </a:r>
            <a:r>
              <a:rPr lang="da-DK" dirty="0" err="1"/>
              <a:t>invade</a:t>
            </a:r>
            <a:r>
              <a:rPr lang="da-DK" dirty="0"/>
              <a:t> new </a:t>
            </a:r>
            <a:r>
              <a:rPr lang="da-DK" dirty="0" err="1"/>
              <a:t>tissues</a:t>
            </a:r>
            <a:r>
              <a:rPr lang="da-DK" dirty="0"/>
              <a:t>. </a:t>
            </a:r>
            <a:r>
              <a:rPr lang="da-DK" dirty="0" err="1"/>
              <a:t>Tthese</a:t>
            </a:r>
            <a:r>
              <a:rPr lang="da-DK" dirty="0"/>
              <a:t> </a:t>
            </a:r>
            <a:r>
              <a:rPr lang="da-DK" dirty="0" err="1"/>
              <a:t>muttations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not </a:t>
            </a:r>
            <a:r>
              <a:rPr lang="da-DK" dirty="0" err="1"/>
              <a:t>necessarily</a:t>
            </a:r>
            <a:r>
              <a:rPr lang="da-DK" dirty="0"/>
              <a:t> present in the </a:t>
            </a:r>
            <a:r>
              <a:rPr lang="da-DK" dirty="0" err="1"/>
              <a:t>primary</a:t>
            </a:r>
            <a:r>
              <a:rPr lang="da-DK" dirty="0"/>
              <a:t> tumor.</a:t>
            </a:r>
          </a:p>
          <a:p>
            <a:r>
              <a:rPr lang="da-DK" dirty="0"/>
              <a:t>Is the </a:t>
            </a:r>
            <a:r>
              <a:rPr lang="da-DK" dirty="0" err="1"/>
              <a:t>mutational</a:t>
            </a:r>
            <a:r>
              <a:rPr lang="da-DK" dirty="0"/>
              <a:t> pattern the same at </a:t>
            </a:r>
            <a:r>
              <a:rPr lang="da-DK" dirty="0" err="1"/>
              <a:t>diagnosis</a:t>
            </a:r>
            <a:r>
              <a:rPr lang="da-DK" dirty="0"/>
              <a:t> and at </a:t>
            </a:r>
            <a:r>
              <a:rPr lang="da-DK" dirty="0" err="1"/>
              <a:t>relapse</a:t>
            </a:r>
            <a:r>
              <a:rPr lang="da-DK" dirty="0"/>
              <a:t>?</a:t>
            </a:r>
          </a:p>
          <a:p>
            <a:endParaRPr lang="da-DK" dirty="0"/>
          </a:p>
          <a:p>
            <a:r>
              <a:rPr lang="da-DK" dirty="0"/>
              <a:t>Mut i kendte gener, </a:t>
            </a:r>
            <a:r>
              <a:rPr lang="da-DK" dirty="0" err="1"/>
              <a:t>struct</a:t>
            </a:r>
            <a:r>
              <a:rPr lang="da-DK" dirty="0"/>
              <a:t> var. Kig på </a:t>
            </a:r>
            <a:r>
              <a:rPr lang="da-DK" dirty="0" err="1"/>
              <a:t>spec</a:t>
            </a:r>
            <a:r>
              <a:rPr lang="da-DK" dirty="0"/>
              <a:t>. Ændringer i ex og </a:t>
            </a:r>
            <a:r>
              <a:rPr lang="da-DK" dirty="0" err="1"/>
              <a:t>splice</a:t>
            </a:r>
            <a:r>
              <a:rPr lang="da-DK" dirty="0"/>
              <a:t> var. </a:t>
            </a:r>
          </a:p>
          <a:p>
            <a:r>
              <a:rPr lang="da-DK" dirty="0" err="1"/>
              <a:t>Rna</a:t>
            </a:r>
            <a:r>
              <a:rPr lang="da-DK" dirty="0"/>
              <a:t> panel fra ”NORRMAL VÆV”</a:t>
            </a:r>
          </a:p>
          <a:p>
            <a:r>
              <a:rPr lang="da-DK" dirty="0"/>
              <a:t>TRANSK ANDERLEDES VED MUT. </a:t>
            </a:r>
            <a:r>
              <a:rPr lang="da-DK" dirty="0" err="1"/>
              <a:t>Reg</a:t>
            </a:r>
            <a:r>
              <a:rPr lang="da-DK" dirty="0"/>
              <a:t>. Områder. </a:t>
            </a:r>
          </a:p>
          <a:p>
            <a:endParaRPr lang="da-DK" dirty="0"/>
          </a:p>
          <a:p>
            <a:r>
              <a:rPr lang="da-DK" dirty="0" err="1"/>
              <a:t>Deskr</a:t>
            </a:r>
            <a:r>
              <a:rPr lang="da-DK" dirty="0"/>
              <a:t>. Af </a:t>
            </a:r>
            <a:r>
              <a:rPr lang="da-DK" dirty="0" err="1"/>
              <a:t>cfdna</a:t>
            </a:r>
            <a:r>
              <a:rPr lang="da-DK" dirty="0"/>
              <a:t> i dybden. </a:t>
            </a:r>
          </a:p>
          <a:p>
            <a:r>
              <a:rPr lang="da-DK" dirty="0"/>
              <a:t>Foreslå rolling </a:t>
            </a:r>
            <a:r>
              <a:rPr lang="da-DK" dirty="0" err="1"/>
              <a:t>pcr</a:t>
            </a:r>
            <a:r>
              <a:rPr lang="da-DK" dirty="0"/>
              <a:t>?</a:t>
            </a:r>
          </a:p>
          <a:p>
            <a:r>
              <a:rPr lang="da-DK" dirty="0"/>
              <a:t>Metoder </a:t>
            </a:r>
            <a:r>
              <a:rPr lang="da-DK" dirty="0" err="1"/>
              <a:t>cfDNA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37283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/>
              <a:t>Right </a:t>
            </a:r>
            <a:r>
              <a:rPr lang="da-DK" err="1"/>
              <a:t>now</a:t>
            </a:r>
            <a:r>
              <a:rPr lang="da-DK"/>
              <a:t>, </a:t>
            </a:r>
            <a:r>
              <a:rPr lang="da-DK" err="1"/>
              <a:t>it’s</a:t>
            </a:r>
            <a:r>
              <a:rPr lang="da-DK"/>
              <a:t> </a:t>
            </a:r>
            <a:r>
              <a:rPr lang="da-DK" err="1"/>
              <a:t>hard</a:t>
            </a:r>
            <a:r>
              <a:rPr lang="da-DK"/>
              <a:t> to </a:t>
            </a:r>
            <a:r>
              <a:rPr lang="da-DK" err="1"/>
              <a:t>follow</a:t>
            </a:r>
            <a:r>
              <a:rPr lang="da-DK"/>
              <a:t> </a:t>
            </a:r>
            <a:r>
              <a:rPr lang="da-DK" err="1"/>
              <a:t>disease</a:t>
            </a:r>
            <a:r>
              <a:rPr lang="da-DK"/>
              <a:t> progression of cancers due to the relative </a:t>
            </a:r>
            <a:r>
              <a:rPr lang="da-DK" err="1"/>
              <a:t>low</a:t>
            </a:r>
            <a:r>
              <a:rPr lang="da-DK"/>
              <a:t> </a:t>
            </a:r>
            <a:r>
              <a:rPr lang="da-DK" err="1"/>
              <a:t>sensitivity</a:t>
            </a:r>
            <a:r>
              <a:rPr lang="da-DK"/>
              <a:t> and </a:t>
            </a:r>
            <a:r>
              <a:rPr lang="da-DK" err="1"/>
              <a:t>invasiveness</a:t>
            </a:r>
            <a:r>
              <a:rPr lang="da-DK"/>
              <a:t> of </a:t>
            </a:r>
            <a:r>
              <a:rPr lang="da-DK" err="1"/>
              <a:t>imaging</a:t>
            </a:r>
            <a:r>
              <a:rPr lang="da-DK"/>
              <a:t> </a:t>
            </a:r>
            <a:r>
              <a:rPr lang="da-DK" err="1"/>
              <a:t>modalities</a:t>
            </a:r>
            <a:r>
              <a:rPr lang="da-DK"/>
              <a:t>. </a:t>
            </a:r>
            <a:r>
              <a:rPr lang="da-DK" err="1"/>
              <a:t>We’re</a:t>
            </a:r>
            <a:r>
              <a:rPr lang="da-DK"/>
              <a:t> </a:t>
            </a:r>
            <a:r>
              <a:rPr lang="da-DK" err="1"/>
              <a:t>looking</a:t>
            </a:r>
            <a:r>
              <a:rPr lang="da-DK"/>
              <a:t> </a:t>
            </a:r>
            <a:r>
              <a:rPr lang="da-DK" err="1"/>
              <a:t>into</a:t>
            </a:r>
            <a:r>
              <a:rPr lang="da-DK"/>
              <a:t> </a:t>
            </a:r>
            <a:r>
              <a:rPr lang="da-DK" err="1"/>
              <a:t>following</a:t>
            </a:r>
            <a:r>
              <a:rPr lang="da-DK"/>
              <a:t> </a:t>
            </a:r>
            <a:r>
              <a:rPr lang="da-DK" err="1"/>
              <a:t>disease</a:t>
            </a:r>
            <a:r>
              <a:rPr lang="da-DK"/>
              <a:t> progression </a:t>
            </a:r>
            <a:r>
              <a:rPr lang="da-DK" err="1"/>
              <a:t>using</a:t>
            </a:r>
            <a:r>
              <a:rPr lang="da-DK"/>
              <a:t> </a:t>
            </a:r>
            <a:r>
              <a:rPr lang="da-DK" err="1"/>
              <a:t>liquid</a:t>
            </a:r>
            <a:r>
              <a:rPr lang="da-DK"/>
              <a:t> </a:t>
            </a:r>
            <a:r>
              <a:rPr lang="da-DK" err="1"/>
              <a:t>biopsies</a:t>
            </a:r>
            <a:r>
              <a:rPr lang="da-DK"/>
              <a:t>. The </a:t>
            </a:r>
            <a:r>
              <a:rPr lang="da-DK" err="1"/>
              <a:t>idea</a:t>
            </a:r>
            <a:r>
              <a:rPr lang="da-DK"/>
              <a:t> is to find tumor-</a:t>
            </a:r>
            <a:r>
              <a:rPr lang="da-DK" err="1"/>
              <a:t>specific</a:t>
            </a:r>
            <a:r>
              <a:rPr lang="da-DK"/>
              <a:t> mutations in the tumor and </a:t>
            </a:r>
            <a:r>
              <a:rPr lang="da-DK" err="1"/>
              <a:t>then</a:t>
            </a:r>
            <a:r>
              <a:rPr lang="da-DK"/>
              <a:t> </a:t>
            </a:r>
            <a:r>
              <a:rPr lang="da-DK" err="1"/>
              <a:t>looking</a:t>
            </a:r>
            <a:r>
              <a:rPr lang="da-DK"/>
              <a:t> for </a:t>
            </a:r>
            <a:r>
              <a:rPr lang="da-DK" err="1"/>
              <a:t>these</a:t>
            </a:r>
            <a:r>
              <a:rPr lang="da-DK"/>
              <a:t> in the </a:t>
            </a:r>
            <a:r>
              <a:rPr lang="da-DK" err="1"/>
              <a:t>liquid</a:t>
            </a:r>
            <a:r>
              <a:rPr lang="da-DK"/>
              <a:t> </a:t>
            </a:r>
            <a:r>
              <a:rPr lang="da-DK" err="1"/>
              <a:t>biopsy</a:t>
            </a:r>
            <a:r>
              <a:rPr lang="da-DK"/>
              <a:t>.</a:t>
            </a:r>
          </a:p>
          <a:p>
            <a:r>
              <a:rPr lang="da-DK"/>
              <a:t>The </a:t>
            </a:r>
            <a:r>
              <a:rPr lang="da-DK" err="1"/>
              <a:t>focus</a:t>
            </a:r>
            <a:r>
              <a:rPr lang="da-DK"/>
              <a:t> is to 1) is it present 2) is it </a:t>
            </a:r>
            <a:r>
              <a:rPr lang="da-DK" err="1"/>
              <a:t>useful</a:t>
            </a:r>
            <a:r>
              <a:rPr lang="da-DK"/>
              <a:t> for </a:t>
            </a:r>
            <a:r>
              <a:rPr lang="da-DK" err="1"/>
              <a:t>tracking</a:t>
            </a:r>
            <a:r>
              <a:rPr lang="da-DK"/>
              <a:t> </a:t>
            </a:r>
            <a:r>
              <a:rPr lang="da-DK" err="1"/>
              <a:t>mammary</a:t>
            </a:r>
            <a:r>
              <a:rPr lang="da-DK"/>
              <a:t> tumor progression and tumor evolution.</a:t>
            </a:r>
          </a:p>
          <a:p>
            <a:endParaRPr lang="da-DK"/>
          </a:p>
          <a:p>
            <a:pPr marL="0" indent="0">
              <a:buNone/>
            </a:pPr>
            <a:r>
              <a:rPr lang="da-DK" err="1"/>
              <a:t>Prove</a:t>
            </a:r>
            <a:r>
              <a:rPr lang="da-DK"/>
              <a:t> </a:t>
            </a:r>
            <a:r>
              <a:rPr lang="da-DK" err="1"/>
              <a:t>that</a:t>
            </a:r>
            <a:r>
              <a:rPr lang="da-DK"/>
              <a:t> </a:t>
            </a:r>
            <a:r>
              <a:rPr lang="da-DK" err="1"/>
              <a:t>ctDNA</a:t>
            </a:r>
            <a:r>
              <a:rPr lang="da-DK"/>
              <a:t> is present in </a:t>
            </a:r>
            <a:r>
              <a:rPr lang="da-DK" err="1"/>
              <a:t>dogs</a:t>
            </a:r>
            <a:r>
              <a:rPr lang="da-DK"/>
              <a:t> with aggressive </a:t>
            </a:r>
            <a:r>
              <a:rPr lang="da-DK" err="1"/>
              <a:t>mammary</a:t>
            </a:r>
            <a:r>
              <a:rPr lang="da-DK"/>
              <a:t> tumors</a:t>
            </a:r>
          </a:p>
          <a:p>
            <a:pPr marL="0" indent="0">
              <a:buNone/>
            </a:pPr>
            <a:r>
              <a:rPr lang="da-DK" err="1"/>
              <a:t>Follow</a:t>
            </a:r>
            <a:r>
              <a:rPr lang="da-DK"/>
              <a:t> the </a:t>
            </a:r>
            <a:r>
              <a:rPr lang="da-DK" err="1"/>
              <a:t>levels</a:t>
            </a:r>
            <a:r>
              <a:rPr lang="da-DK"/>
              <a:t> of </a:t>
            </a:r>
            <a:r>
              <a:rPr lang="da-DK" err="1"/>
              <a:t>ctDNA</a:t>
            </a:r>
            <a:r>
              <a:rPr lang="da-DK"/>
              <a:t> over time</a:t>
            </a:r>
          </a:p>
          <a:p>
            <a:r>
              <a:rPr lang="da-DK"/>
              <a:t>Is </a:t>
            </a:r>
            <a:r>
              <a:rPr lang="da-DK" err="1"/>
              <a:t>ctDNA</a:t>
            </a:r>
            <a:r>
              <a:rPr lang="da-DK"/>
              <a:t> present </a:t>
            </a:r>
            <a:r>
              <a:rPr lang="da-DK" err="1"/>
              <a:t>before</a:t>
            </a:r>
            <a:r>
              <a:rPr lang="da-DK"/>
              <a:t> </a:t>
            </a:r>
            <a:r>
              <a:rPr lang="da-DK" err="1"/>
              <a:t>metastasis</a:t>
            </a:r>
            <a:r>
              <a:rPr lang="da-DK"/>
              <a:t> / </a:t>
            </a:r>
            <a:r>
              <a:rPr lang="da-DK" err="1"/>
              <a:t>regrowth</a:t>
            </a:r>
            <a:r>
              <a:rPr lang="da-DK"/>
              <a:t> is </a:t>
            </a:r>
            <a:r>
              <a:rPr lang="da-DK" err="1"/>
              <a:t>observed</a:t>
            </a:r>
            <a:r>
              <a:rPr lang="da-DK"/>
              <a:t> by </a:t>
            </a:r>
            <a:r>
              <a:rPr lang="da-DK" err="1"/>
              <a:t>conventional</a:t>
            </a:r>
            <a:r>
              <a:rPr lang="da-DK"/>
              <a:t> </a:t>
            </a:r>
            <a:r>
              <a:rPr lang="da-DK" err="1"/>
              <a:t>means</a:t>
            </a:r>
            <a:r>
              <a:rPr lang="da-DK"/>
              <a:t>?</a:t>
            </a:r>
          </a:p>
          <a:p>
            <a:pPr marL="0" indent="0">
              <a:buNone/>
            </a:pPr>
            <a:r>
              <a:rPr lang="da-DK" err="1"/>
              <a:t>Follow</a:t>
            </a:r>
            <a:r>
              <a:rPr lang="da-DK"/>
              <a:t> evolution of mutations over time – f.eks. For </a:t>
            </a:r>
            <a:r>
              <a:rPr lang="da-DK" err="1"/>
              <a:t>metastasis</a:t>
            </a:r>
            <a:r>
              <a:rPr lang="da-DK"/>
              <a:t>, thecells </a:t>
            </a:r>
            <a:r>
              <a:rPr lang="da-DK" err="1"/>
              <a:t>needto</a:t>
            </a:r>
            <a:r>
              <a:rPr lang="da-DK"/>
              <a:t> </a:t>
            </a:r>
            <a:r>
              <a:rPr lang="da-DK" err="1"/>
              <a:t>be</a:t>
            </a:r>
            <a:r>
              <a:rPr lang="da-DK"/>
              <a:t> </a:t>
            </a:r>
            <a:r>
              <a:rPr lang="da-DK" err="1"/>
              <a:t>able</a:t>
            </a:r>
            <a:r>
              <a:rPr lang="da-DK"/>
              <a:t> to: Go </a:t>
            </a:r>
            <a:r>
              <a:rPr lang="da-DK" err="1"/>
              <a:t>through</a:t>
            </a:r>
            <a:r>
              <a:rPr lang="da-DK"/>
              <a:t> basal </a:t>
            </a:r>
            <a:r>
              <a:rPr lang="da-DK" err="1"/>
              <a:t>membrane</a:t>
            </a:r>
            <a:r>
              <a:rPr lang="da-DK"/>
              <a:t> and </a:t>
            </a:r>
            <a:r>
              <a:rPr lang="da-DK" err="1"/>
              <a:t>invade</a:t>
            </a:r>
            <a:r>
              <a:rPr lang="da-DK"/>
              <a:t> new </a:t>
            </a:r>
            <a:r>
              <a:rPr lang="da-DK" err="1"/>
              <a:t>tissues</a:t>
            </a:r>
            <a:r>
              <a:rPr lang="da-DK"/>
              <a:t>. </a:t>
            </a:r>
            <a:r>
              <a:rPr lang="da-DK" err="1"/>
              <a:t>Tthese</a:t>
            </a:r>
            <a:r>
              <a:rPr lang="da-DK"/>
              <a:t> </a:t>
            </a:r>
            <a:r>
              <a:rPr lang="da-DK" err="1"/>
              <a:t>muttations</a:t>
            </a:r>
            <a:r>
              <a:rPr lang="da-DK"/>
              <a:t> </a:t>
            </a:r>
            <a:r>
              <a:rPr lang="da-DK" err="1"/>
              <a:t>are</a:t>
            </a:r>
            <a:r>
              <a:rPr lang="da-DK"/>
              <a:t> not </a:t>
            </a:r>
            <a:r>
              <a:rPr lang="da-DK" err="1"/>
              <a:t>necessarily</a:t>
            </a:r>
            <a:r>
              <a:rPr lang="da-DK"/>
              <a:t> present in the </a:t>
            </a:r>
            <a:r>
              <a:rPr lang="da-DK" err="1"/>
              <a:t>primary</a:t>
            </a:r>
            <a:r>
              <a:rPr lang="da-DK"/>
              <a:t> tumor.</a:t>
            </a:r>
          </a:p>
          <a:p>
            <a:r>
              <a:rPr lang="da-DK"/>
              <a:t>Is the </a:t>
            </a:r>
            <a:r>
              <a:rPr lang="da-DK" err="1"/>
              <a:t>mutational</a:t>
            </a:r>
            <a:r>
              <a:rPr lang="da-DK"/>
              <a:t> pattern the same at </a:t>
            </a:r>
            <a:r>
              <a:rPr lang="da-DK" err="1"/>
              <a:t>diagnosis</a:t>
            </a:r>
            <a:r>
              <a:rPr lang="da-DK"/>
              <a:t> and at </a:t>
            </a:r>
            <a:r>
              <a:rPr lang="da-DK" err="1"/>
              <a:t>relapse</a:t>
            </a:r>
            <a:r>
              <a:rPr lang="da-DK"/>
              <a:t>?</a:t>
            </a:r>
          </a:p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23152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Right </a:t>
            </a:r>
            <a:r>
              <a:rPr lang="da-DK" dirty="0" err="1"/>
              <a:t>now</a:t>
            </a:r>
            <a:r>
              <a:rPr lang="da-DK" dirty="0"/>
              <a:t>,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hard</a:t>
            </a:r>
            <a:r>
              <a:rPr lang="da-DK" dirty="0"/>
              <a:t> to </a:t>
            </a:r>
            <a:r>
              <a:rPr lang="da-DK" dirty="0" err="1"/>
              <a:t>follow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of cancers due to the relative </a:t>
            </a:r>
            <a:r>
              <a:rPr lang="da-DK" dirty="0" err="1"/>
              <a:t>low</a:t>
            </a:r>
            <a:r>
              <a:rPr lang="da-DK" dirty="0"/>
              <a:t> </a:t>
            </a:r>
            <a:r>
              <a:rPr lang="da-DK" dirty="0" err="1"/>
              <a:t>sensitivity</a:t>
            </a:r>
            <a:r>
              <a:rPr lang="da-DK" dirty="0"/>
              <a:t> and </a:t>
            </a:r>
            <a:r>
              <a:rPr lang="da-DK" dirty="0" err="1"/>
              <a:t>invasiveness</a:t>
            </a:r>
            <a:r>
              <a:rPr lang="da-DK" dirty="0"/>
              <a:t> of </a:t>
            </a:r>
            <a:r>
              <a:rPr lang="da-DK" dirty="0" err="1"/>
              <a:t>imaging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. </a:t>
            </a:r>
            <a:r>
              <a:rPr lang="da-DK" dirty="0" err="1"/>
              <a:t>We’re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</a:t>
            </a:r>
            <a:r>
              <a:rPr lang="da-DK" dirty="0" err="1"/>
              <a:t>into</a:t>
            </a:r>
            <a:r>
              <a:rPr lang="da-DK" dirty="0"/>
              <a:t> </a:t>
            </a:r>
            <a:r>
              <a:rPr lang="da-DK" dirty="0" err="1"/>
              <a:t>following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</a:t>
            </a:r>
            <a:r>
              <a:rPr lang="da-DK" dirty="0" err="1"/>
              <a:t>using</a:t>
            </a:r>
            <a:r>
              <a:rPr lang="da-DK" dirty="0"/>
              <a:t>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biopsies</a:t>
            </a:r>
            <a:r>
              <a:rPr lang="da-DK" dirty="0"/>
              <a:t>. The </a:t>
            </a:r>
            <a:r>
              <a:rPr lang="da-DK" dirty="0" err="1"/>
              <a:t>idea</a:t>
            </a:r>
            <a:r>
              <a:rPr lang="da-DK" dirty="0"/>
              <a:t> is to find tumor-</a:t>
            </a:r>
            <a:r>
              <a:rPr lang="da-DK" dirty="0" err="1"/>
              <a:t>specific</a:t>
            </a:r>
            <a:r>
              <a:rPr lang="da-DK" dirty="0"/>
              <a:t> mutations in the tumor and </a:t>
            </a:r>
            <a:r>
              <a:rPr lang="da-DK" dirty="0" err="1"/>
              <a:t>then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for </a:t>
            </a:r>
            <a:r>
              <a:rPr lang="da-DK" dirty="0" err="1"/>
              <a:t>these</a:t>
            </a:r>
            <a:r>
              <a:rPr lang="da-DK" dirty="0"/>
              <a:t> in the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biopsy</a:t>
            </a:r>
            <a:r>
              <a:rPr lang="da-DK" dirty="0"/>
              <a:t>.</a:t>
            </a:r>
          </a:p>
          <a:p>
            <a:r>
              <a:rPr lang="da-DK" dirty="0"/>
              <a:t>The </a:t>
            </a:r>
            <a:r>
              <a:rPr lang="da-DK" dirty="0" err="1"/>
              <a:t>focus</a:t>
            </a:r>
            <a:r>
              <a:rPr lang="da-DK" dirty="0"/>
              <a:t> is to 1) is it present 2) is it </a:t>
            </a:r>
            <a:r>
              <a:rPr lang="da-DK" dirty="0" err="1"/>
              <a:t>useful</a:t>
            </a:r>
            <a:r>
              <a:rPr lang="da-DK" dirty="0"/>
              <a:t> for </a:t>
            </a:r>
            <a:r>
              <a:rPr lang="da-DK" dirty="0" err="1"/>
              <a:t>tracking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tumor progression and tumor evolution.</a:t>
            </a:r>
          </a:p>
          <a:p>
            <a:endParaRPr lang="da-DK" dirty="0"/>
          </a:p>
          <a:p>
            <a:pPr marL="0" indent="0">
              <a:buNone/>
            </a:pPr>
            <a:r>
              <a:rPr lang="da-DK" dirty="0" err="1"/>
              <a:t>Prove</a:t>
            </a:r>
            <a:r>
              <a:rPr lang="da-DK" dirty="0"/>
              <a:t>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ctDNA</a:t>
            </a:r>
            <a:r>
              <a:rPr lang="da-DK" dirty="0"/>
              <a:t> is present in </a:t>
            </a:r>
            <a:r>
              <a:rPr lang="da-DK" dirty="0" err="1"/>
              <a:t>dogs</a:t>
            </a:r>
            <a:r>
              <a:rPr lang="da-DK" dirty="0"/>
              <a:t> with aggressive </a:t>
            </a:r>
            <a:r>
              <a:rPr lang="da-DK" dirty="0" err="1"/>
              <a:t>mammary</a:t>
            </a:r>
            <a:r>
              <a:rPr lang="da-DK" dirty="0"/>
              <a:t> tumors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the </a:t>
            </a:r>
            <a:r>
              <a:rPr lang="da-DK" dirty="0" err="1"/>
              <a:t>levels</a:t>
            </a:r>
            <a:r>
              <a:rPr lang="da-DK" dirty="0"/>
              <a:t> of </a:t>
            </a:r>
            <a:r>
              <a:rPr lang="da-DK" dirty="0" err="1"/>
              <a:t>ctDNA</a:t>
            </a:r>
            <a:r>
              <a:rPr lang="da-DK" dirty="0"/>
              <a:t> over time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present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metastasis</a:t>
            </a:r>
            <a:r>
              <a:rPr lang="da-DK" dirty="0"/>
              <a:t> / </a:t>
            </a:r>
            <a:r>
              <a:rPr lang="da-DK" dirty="0" err="1"/>
              <a:t>regrowth</a:t>
            </a:r>
            <a:r>
              <a:rPr lang="da-DK" dirty="0"/>
              <a:t> is </a:t>
            </a:r>
            <a:r>
              <a:rPr lang="da-DK" dirty="0" err="1"/>
              <a:t>observed</a:t>
            </a:r>
            <a:r>
              <a:rPr lang="da-DK" dirty="0"/>
              <a:t> by </a:t>
            </a:r>
            <a:r>
              <a:rPr lang="da-DK" dirty="0" err="1"/>
              <a:t>conventional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?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evolution of mutations over time – f.eks. For </a:t>
            </a:r>
            <a:r>
              <a:rPr lang="da-DK" dirty="0" err="1"/>
              <a:t>metastasis</a:t>
            </a:r>
            <a:r>
              <a:rPr lang="da-DK" dirty="0"/>
              <a:t>, </a:t>
            </a:r>
            <a:r>
              <a:rPr lang="da-DK" dirty="0" err="1"/>
              <a:t>thecells</a:t>
            </a:r>
            <a:r>
              <a:rPr lang="da-DK" dirty="0"/>
              <a:t> </a:t>
            </a:r>
            <a:r>
              <a:rPr lang="da-DK" dirty="0" err="1"/>
              <a:t>needto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able</a:t>
            </a:r>
            <a:r>
              <a:rPr lang="da-DK" dirty="0"/>
              <a:t> to: Go </a:t>
            </a:r>
            <a:r>
              <a:rPr lang="da-DK" dirty="0" err="1"/>
              <a:t>through</a:t>
            </a:r>
            <a:r>
              <a:rPr lang="da-DK" dirty="0"/>
              <a:t> basal </a:t>
            </a:r>
            <a:r>
              <a:rPr lang="da-DK" dirty="0" err="1"/>
              <a:t>membrane</a:t>
            </a:r>
            <a:r>
              <a:rPr lang="da-DK" dirty="0"/>
              <a:t> and </a:t>
            </a:r>
            <a:r>
              <a:rPr lang="da-DK" dirty="0" err="1"/>
              <a:t>invade</a:t>
            </a:r>
            <a:r>
              <a:rPr lang="da-DK" dirty="0"/>
              <a:t> new </a:t>
            </a:r>
            <a:r>
              <a:rPr lang="da-DK" dirty="0" err="1"/>
              <a:t>tissues</a:t>
            </a:r>
            <a:r>
              <a:rPr lang="da-DK" dirty="0"/>
              <a:t>. </a:t>
            </a:r>
            <a:r>
              <a:rPr lang="da-DK" dirty="0" err="1"/>
              <a:t>Tthese</a:t>
            </a:r>
            <a:r>
              <a:rPr lang="da-DK" dirty="0"/>
              <a:t> </a:t>
            </a:r>
            <a:r>
              <a:rPr lang="da-DK" dirty="0" err="1"/>
              <a:t>muttations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not </a:t>
            </a:r>
            <a:r>
              <a:rPr lang="da-DK" dirty="0" err="1"/>
              <a:t>necessarily</a:t>
            </a:r>
            <a:r>
              <a:rPr lang="da-DK" dirty="0"/>
              <a:t> present in the </a:t>
            </a:r>
            <a:r>
              <a:rPr lang="da-DK" dirty="0" err="1"/>
              <a:t>primary</a:t>
            </a:r>
            <a:r>
              <a:rPr lang="da-DK" dirty="0"/>
              <a:t> tumor.</a:t>
            </a:r>
          </a:p>
          <a:p>
            <a:r>
              <a:rPr lang="da-DK" dirty="0"/>
              <a:t>Is the </a:t>
            </a:r>
            <a:r>
              <a:rPr lang="da-DK" dirty="0" err="1"/>
              <a:t>mutational</a:t>
            </a:r>
            <a:r>
              <a:rPr lang="da-DK" dirty="0"/>
              <a:t> pattern the same at </a:t>
            </a:r>
            <a:r>
              <a:rPr lang="da-DK" dirty="0" err="1"/>
              <a:t>diagnosis</a:t>
            </a:r>
            <a:r>
              <a:rPr lang="da-DK" dirty="0"/>
              <a:t> and at </a:t>
            </a:r>
            <a:r>
              <a:rPr lang="da-DK" dirty="0" err="1"/>
              <a:t>relapse</a:t>
            </a:r>
            <a:r>
              <a:rPr lang="da-DK" dirty="0"/>
              <a:t>?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53548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328915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73279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I </a:t>
            </a:r>
            <a:r>
              <a:rPr lang="da-DK" dirty="0" err="1"/>
              <a:t>don’t</a:t>
            </a:r>
            <a:r>
              <a:rPr lang="da-DK" dirty="0"/>
              <a:t> </a:t>
            </a:r>
            <a:r>
              <a:rPr lang="da-DK" dirty="0" err="1"/>
              <a:t>necessarily</a:t>
            </a:r>
            <a:r>
              <a:rPr lang="da-DK" dirty="0"/>
              <a:t> </a:t>
            </a:r>
            <a:r>
              <a:rPr lang="da-DK" dirty="0" err="1"/>
              <a:t>expect</a:t>
            </a:r>
            <a:r>
              <a:rPr lang="da-DK" dirty="0"/>
              <a:t> the </a:t>
            </a:r>
            <a:r>
              <a:rPr lang="da-DK" dirty="0" err="1"/>
              <a:t>cfDNA</a:t>
            </a:r>
            <a:r>
              <a:rPr lang="da-DK" dirty="0"/>
              <a:t> </a:t>
            </a:r>
            <a:r>
              <a:rPr lang="da-DK" dirty="0" err="1"/>
              <a:t>level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stable </a:t>
            </a:r>
            <a:r>
              <a:rPr lang="da-DK" dirty="0" err="1"/>
              <a:t>comparing</a:t>
            </a:r>
            <a:r>
              <a:rPr lang="da-DK" dirty="0"/>
              <a:t> T0 with the rest, as </a:t>
            </a:r>
            <a:r>
              <a:rPr lang="da-DK" dirty="0" err="1"/>
              <a:t>there’s</a:t>
            </a:r>
            <a:r>
              <a:rPr lang="da-DK" dirty="0"/>
              <a:t> the chance </a:t>
            </a:r>
            <a:r>
              <a:rPr lang="da-DK" dirty="0" err="1"/>
              <a:t>that</a:t>
            </a:r>
            <a:r>
              <a:rPr lang="da-DK" dirty="0"/>
              <a:t> the tumor </a:t>
            </a:r>
            <a:r>
              <a:rPr lang="da-DK" dirty="0" err="1"/>
              <a:t>elevate</a:t>
            </a:r>
            <a:r>
              <a:rPr lang="da-DK" dirty="0"/>
              <a:t> it.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989461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533889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20142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Breast</a:t>
            </a:r>
            <a:r>
              <a:rPr lang="da-DK" dirty="0"/>
              <a:t> cancer </a:t>
            </a:r>
            <a:r>
              <a:rPr lang="da-DK" dirty="0" err="1"/>
              <a:t>prognosis</a:t>
            </a:r>
            <a:r>
              <a:rPr lang="da-DK" dirty="0"/>
              <a:t> is </a:t>
            </a:r>
            <a:r>
              <a:rPr lang="da-DK" dirty="0" err="1"/>
              <a:t>described</a:t>
            </a:r>
            <a:r>
              <a:rPr lang="da-DK" dirty="0"/>
              <a:t> </a:t>
            </a:r>
            <a:r>
              <a:rPr lang="da-DK" dirty="0" err="1"/>
              <a:t>based</a:t>
            </a:r>
            <a:r>
              <a:rPr lang="da-DK" dirty="0"/>
              <a:t> on ER/PR/HER2 receptor status as </a:t>
            </a:r>
            <a:r>
              <a:rPr lang="da-DK" dirty="0" err="1"/>
              <a:t>well</a:t>
            </a:r>
            <a:r>
              <a:rPr lang="da-DK" dirty="0"/>
              <a:t> as </a:t>
            </a:r>
            <a:r>
              <a:rPr lang="da-DK" dirty="0" err="1"/>
              <a:t>histiological</a:t>
            </a:r>
            <a:r>
              <a:rPr lang="da-DK" dirty="0"/>
              <a:t> </a:t>
            </a:r>
            <a:r>
              <a:rPr lang="da-DK" dirty="0" err="1"/>
              <a:t>grading</a:t>
            </a:r>
            <a:endParaRPr lang="da-DK" dirty="0"/>
          </a:p>
          <a:p>
            <a:endParaRPr lang="da-DK" dirty="0"/>
          </a:p>
          <a:p>
            <a:endParaRPr lang="da-DK" dirty="0"/>
          </a:p>
          <a:p>
            <a:r>
              <a:rPr lang="da-DK" dirty="0" err="1"/>
              <a:t>Visualization</a:t>
            </a:r>
            <a:r>
              <a:rPr lang="da-DK" dirty="0"/>
              <a:t> of the </a:t>
            </a:r>
            <a:r>
              <a:rPr lang="da-DK" dirty="0" err="1"/>
              <a:t>enormous</a:t>
            </a:r>
            <a:r>
              <a:rPr lang="da-DK" dirty="0"/>
              <a:t> </a:t>
            </a:r>
            <a:r>
              <a:rPr lang="da-DK" dirty="0" err="1"/>
              <a:t>degree</a:t>
            </a:r>
            <a:r>
              <a:rPr lang="da-DK" dirty="0"/>
              <a:t> of </a:t>
            </a:r>
            <a:r>
              <a:rPr lang="da-DK" dirty="0" err="1"/>
              <a:t>chromosomal</a:t>
            </a:r>
            <a:r>
              <a:rPr lang="da-DK" dirty="0"/>
              <a:t> </a:t>
            </a:r>
            <a:r>
              <a:rPr lang="da-DK" dirty="0" err="1"/>
              <a:t>instability</a:t>
            </a:r>
            <a:r>
              <a:rPr lang="da-DK" dirty="0"/>
              <a:t> in </a:t>
            </a:r>
            <a:r>
              <a:rPr lang="da-DK" dirty="0" err="1"/>
              <a:t>primary</a:t>
            </a:r>
            <a:r>
              <a:rPr lang="da-DK" dirty="0"/>
              <a:t> </a:t>
            </a:r>
            <a:r>
              <a:rPr lang="da-DK" dirty="0" err="1"/>
              <a:t>breast</a:t>
            </a:r>
            <a:r>
              <a:rPr lang="da-DK" dirty="0"/>
              <a:t> cancers </a:t>
            </a:r>
            <a:r>
              <a:rPr lang="da-DK" dirty="0" err="1"/>
              <a:t>using</a:t>
            </a:r>
            <a:r>
              <a:rPr lang="da-DK" dirty="0"/>
              <a:t> </a:t>
            </a:r>
            <a:r>
              <a:rPr lang="da-DK" dirty="0" err="1"/>
              <a:t>fluorescence</a:t>
            </a:r>
            <a:r>
              <a:rPr lang="da-DK" dirty="0"/>
              <a:t> in </a:t>
            </a:r>
            <a:r>
              <a:rPr lang="da-DK" dirty="0" err="1"/>
              <a:t>situ</a:t>
            </a:r>
            <a:r>
              <a:rPr lang="da-DK" dirty="0"/>
              <a:t> </a:t>
            </a:r>
            <a:r>
              <a:rPr lang="da-DK" dirty="0" err="1"/>
              <a:t>hybridization</a:t>
            </a:r>
            <a:r>
              <a:rPr lang="da-DK" dirty="0"/>
              <a:t> to </a:t>
            </a:r>
            <a:r>
              <a:rPr lang="da-DK" dirty="0" err="1"/>
              <a:t>identify</a:t>
            </a:r>
            <a:r>
              <a:rPr lang="da-DK" dirty="0"/>
              <a:t> </a:t>
            </a:r>
            <a:r>
              <a:rPr lang="da-DK" dirty="0" err="1"/>
              <a:t>copy</a:t>
            </a:r>
            <a:r>
              <a:rPr lang="da-DK" dirty="0"/>
              <a:t> </a:t>
            </a:r>
            <a:r>
              <a:rPr lang="da-DK" dirty="0" err="1"/>
              <a:t>number</a:t>
            </a:r>
            <a:r>
              <a:rPr lang="da-DK" dirty="0"/>
              <a:t> </a:t>
            </a:r>
            <a:r>
              <a:rPr lang="da-DK" dirty="0" err="1"/>
              <a:t>changes</a:t>
            </a:r>
            <a:r>
              <a:rPr lang="da-DK" dirty="0"/>
              <a:t> of </a:t>
            </a:r>
            <a:r>
              <a:rPr lang="da-DK" dirty="0" err="1"/>
              <a:t>specific</a:t>
            </a:r>
            <a:r>
              <a:rPr lang="da-DK" dirty="0"/>
              <a:t> </a:t>
            </a:r>
            <a:r>
              <a:rPr lang="da-DK" dirty="0" err="1"/>
              <a:t>chromosomes</a:t>
            </a:r>
            <a:r>
              <a:rPr lang="da-DK" dirty="0"/>
              <a:t> and </a:t>
            </a:r>
            <a:r>
              <a:rPr lang="da-DK" dirty="0" err="1"/>
              <a:t>oncogenes</a:t>
            </a:r>
            <a:r>
              <a:rPr lang="da-DK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491399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530851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664226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988188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Subclones</a:t>
            </a:r>
            <a:r>
              <a:rPr lang="da-DK" dirty="0"/>
              <a:t> – mismatch </a:t>
            </a:r>
            <a:r>
              <a:rPr lang="da-DK" dirty="0" err="1"/>
              <a:t>between</a:t>
            </a:r>
            <a:r>
              <a:rPr lang="da-DK" dirty="0"/>
              <a:t> sample from tumor and </a:t>
            </a:r>
            <a:r>
              <a:rPr lang="da-DK" dirty="0" err="1"/>
              <a:t>ctDNA</a:t>
            </a:r>
            <a:endParaRPr lang="da-DK" dirty="0"/>
          </a:p>
          <a:p>
            <a:endParaRPr lang="da-DK" dirty="0"/>
          </a:p>
          <a:p>
            <a:r>
              <a:rPr lang="da-DK" dirty="0"/>
              <a:t>RNA </a:t>
            </a:r>
            <a:r>
              <a:rPr lang="da-DK" dirty="0" err="1"/>
              <a:t>seq</a:t>
            </a:r>
            <a:r>
              <a:rPr lang="da-DK" dirty="0"/>
              <a:t> – gene </a:t>
            </a:r>
            <a:r>
              <a:rPr lang="da-DK" dirty="0" err="1"/>
              <a:t>expression</a:t>
            </a:r>
            <a:r>
              <a:rPr lang="da-DK" dirty="0"/>
              <a:t> in WBC </a:t>
            </a:r>
            <a:r>
              <a:rPr lang="da-DK" dirty="0" err="1"/>
              <a:t>isn’t</a:t>
            </a:r>
            <a:r>
              <a:rPr lang="da-DK" dirty="0"/>
              <a:t> </a:t>
            </a:r>
            <a:r>
              <a:rPr lang="da-DK" dirty="0" err="1"/>
              <a:t>really</a:t>
            </a:r>
            <a:r>
              <a:rPr lang="da-DK" dirty="0"/>
              <a:t> </a:t>
            </a:r>
            <a:r>
              <a:rPr lang="da-DK" dirty="0" err="1"/>
              <a:t>comparable</a:t>
            </a:r>
            <a:r>
              <a:rPr lang="da-DK" dirty="0"/>
              <a:t> to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 and </a:t>
            </a:r>
            <a:r>
              <a:rPr lang="da-DK" dirty="0" err="1"/>
              <a:t>even</a:t>
            </a:r>
            <a:r>
              <a:rPr lang="da-DK" dirty="0"/>
              <a:t> if I had ”normal”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, it </a:t>
            </a:r>
            <a:r>
              <a:rPr lang="da-DK" dirty="0" err="1"/>
              <a:t>probably</a:t>
            </a:r>
            <a:r>
              <a:rPr lang="da-DK" dirty="0"/>
              <a:t> </a:t>
            </a:r>
            <a:r>
              <a:rPr lang="da-DK" dirty="0" err="1"/>
              <a:t>wouldn’t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normal </a:t>
            </a:r>
            <a:r>
              <a:rPr lang="da-DK" dirty="0" err="1"/>
              <a:t>anyway</a:t>
            </a:r>
            <a:r>
              <a:rPr lang="da-DK" dirty="0"/>
              <a:t>, </a:t>
            </a:r>
            <a:r>
              <a:rPr lang="da-DK" dirty="0" err="1"/>
              <a:t>also</a:t>
            </a:r>
            <a:r>
              <a:rPr lang="da-DK" dirty="0"/>
              <a:t>, hormonal </a:t>
            </a:r>
            <a:r>
              <a:rPr lang="da-DK" dirty="0" err="1"/>
              <a:t>influence</a:t>
            </a:r>
            <a:r>
              <a:rPr lang="da-DK" dirty="0"/>
              <a:t>. Perhaps </a:t>
            </a:r>
            <a:r>
              <a:rPr lang="da-DK" dirty="0" err="1"/>
              <a:t>making</a:t>
            </a:r>
            <a:r>
              <a:rPr lang="da-DK" dirty="0"/>
              <a:t> a panel from </a:t>
            </a:r>
            <a:r>
              <a:rPr lang="da-DK" dirty="0" err="1"/>
              <a:t>young</a:t>
            </a:r>
            <a:r>
              <a:rPr lang="da-DK" dirty="0"/>
              <a:t> </a:t>
            </a:r>
            <a:r>
              <a:rPr lang="da-DK" dirty="0" err="1"/>
              <a:t>bitches</a:t>
            </a:r>
            <a:r>
              <a:rPr lang="da-DK" dirty="0"/>
              <a:t>,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hormones</a:t>
            </a:r>
            <a:r>
              <a:rPr lang="da-DK" dirty="0"/>
              <a:t> have </a:t>
            </a:r>
            <a:r>
              <a:rPr lang="da-DK" dirty="0" err="1"/>
              <a:t>affected</a:t>
            </a:r>
            <a:r>
              <a:rPr lang="da-DK" dirty="0"/>
              <a:t> the </a:t>
            </a:r>
            <a:r>
              <a:rPr lang="da-DK" dirty="0" err="1"/>
              <a:t>tissue</a:t>
            </a:r>
            <a:r>
              <a:rPr lang="da-DK" dirty="0"/>
              <a:t> </a:t>
            </a:r>
            <a:r>
              <a:rPr lang="da-DK" dirty="0" err="1"/>
              <a:t>too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913646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Subclones</a:t>
            </a:r>
            <a:r>
              <a:rPr lang="da-DK" dirty="0"/>
              <a:t> – mismatch </a:t>
            </a:r>
            <a:r>
              <a:rPr lang="da-DK" dirty="0" err="1"/>
              <a:t>between</a:t>
            </a:r>
            <a:r>
              <a:rPr lang="da-DK" dirty="0"/>
              <a:t> sample from tumor and </a:t>
            </a:r>
            <a:r>
              <a:rPr lang="da-DK" dirty="0" err="1"/>
              <a:t>ctDNA</a:t>
            </a:r>
            <a:endParaRPr lang="da-DK" dirty="0"/>
          </a:p>
          <a:p>
            <a:endParaRPr lang="da-DK" dirty="0"/>
          </a:p>
          <a:p>
            <a:r>
              <a:rPr lang="da-DK" dirty="0"/>
              <a:t>RNA </a:t>
            </a:r>
            <a:r>
              <a:rPr lang="da-DK" dirty="0" err="1"/>
              <a:t>seq</a:t>
            </a:r>
            <a:r>
              <a:rPr lang="da-DK" dirty="0"/>
              <a:t> – gene </a:t>
            </a:r>
            <a:r>
              <a:rPr lang="da-DK" dirty="0" err="1"/>
              <a:t>expression</a:t>
            </a:r>
            <a:r>
              <a:rPr lang="da-DK" dirty="0"/>
              <a:t> in WBC </a:t>
            </a:r>
            <a:r>
              <a:rPr lang="da-DK" dirty="0" err="1"/>
              <a:t>isn’t</a:t>
            </a:r>
            <a:r>
              <a:rPr lang="da-DK" dirty="0"/>
              <a:t> </a:t>
            </a:r>
            <a:r>
              <a:rPr lang="da-DK" dirty="0" err="1"/>
              <a:t>really</a:t>
            </a:r>
            <a:r>
              <a:rPr lang="da-DK" dirty="0"/>
              <a:t> </a:t>
            </a:r>
            <a:r>
              <a:rPr lang="da-DK" dirty="0" err="1"/>
              <a:t>comparable</a:t>
            </a:r>
            <a:r>
              <a:rPr lang="da-DK" dirty="0"/>
              <a:t> to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 and </a:t>
            </a:r>
            <a:r>
              <a:rPr lang="da-DK" dirty="0" err="1"/>
              <a:t>even</a:t>
            </a:r>
            <a:r>
              <a:rPr lang="da-DK" dirty="0"/>
              <a:t> if I had ”normal”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, it </a:t>
            </a:r>
            <a:r>
              <a:rPr lang="da-DK" dirty="0" err="1"/>
              <a:t>probably</a:t>
            </a:r>
            <a:r>
              <a:rPr lang="da-DK" dirty="0"/>
              <a:t> </a:t>
            </a:r>
            <a:r>
              <a:rPr lang="da-DK" dirty="0" err="1"/>
              <a:t>wouldn’t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normal </a:t>
            </a:r>
            <a:r>
              <a:rPr lang="da-DK" dirty="0" err="1"/>
              <a:t>anyway</a:t>
            </a:r>
            <a:r>
              <a:rPr lang="da-DK" dirty="0"/>
              <a:t>, </a:t>
            </a:r>
            <a:r>
              <a:rPr lang="da-DK" dirty="0" err="1"/>
              <a:t>also</a:t>
            </a:r>
            <a:r>
              <a:rPr lang="da-DK" dirty="0"/>
              <a:t>, hormonal </a:t>
            </a:r>
            <a:r>
              <a:rPr lang="da-DK" dirty="0" err="1"/>
              <a:t>influence</a:t>
            </a:r>
            <a:r>
              <a:rPr lang="da-DK" dirty="0"/>
              <a:t>. Perhaps </a:t>
            </a:r>
            <a:r>
              <a:rPr lang="da-DK" dirty="0" err="1"/>
              <a:t>making</a:t>
            </a:r>
            <a:r>
              <a:rPr lang="da-DK" dirty="0"/>
              <a:t> a panel from </a:t>
            </a:r>
            <a:r>
              <a:rPr lang="da-DK" dirty="0" err="1"/>
              <a:t>young</a:t>
            </a:r>
            <a:r>
              <a:rPr lang="da-DK" dirty="0"/>
              <a:t> </a:t>
            </a:r>
            <a:r>
              <a:rPr lang="da-DK" dirty="0" err="1"/>
              <a:t>bitches</a:t>
            </a:r>
            <a:r>
              <a:rPr lang="da-DK" dirty="0"/>
              <a:t>,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hormones</a:t>
            </a:r>
            <a:r>
              <a:rPr lang="da-DK" dirty="0"/>
              <a:t> have </a:t>
            </a:r>
            <a:r>
              <a:rPr lang="da-DK" dirty="0" err="1"/>
              <a:t>affected</a:t>
            </a:r>
            <a:r>
              <a:rPr lang="da-DK" dirty="0"/>
              <a:t> the </a:t>
            </a:r>
            <a:r>
              <a:rPr lang="da-DK" dirty="0" err="1"/>
              <a:t>tissue</a:t>
            </a:r>
            <a:r>
              <a:rPr lang="da-DK" dirty="0"/>
              <a:t> </a:t>
            </a:r>
            <a:r>
              <a:rPr lang="da-DK" dirty="0" err="1"/>
              <a:t>too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. </a:t>
            </a:r>
          </a:p>
          <a:p>
            <a:r>
              <a:rPr lang="da-DK" dirty="0" err="1"/>
              <a:t>Preferably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3. heat, but </a:t>
            </a:r>
            <a:r>
              <a:rPr lang="da-DK" dirty="0" err="1"/>
              <a:t>should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puppy</a:t>
            </a:r>
            <a:r>
              <a:rPr lang="da-DK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418649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Staging</a:t>
            </a:r>
            <a:endParaRPr lang="da-DK" dirty="0"/>
          </a:p>
          <a:p>
            <a:r>
              <a:rPr lang="da-DK" dirty="0"/>
              <a:t>  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does</a:t>
            </a:r>
            <a:r>
              <a:rPr lang="da-DK" dirty="0"/>
              <a:t> it matter?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treating</a:t>
            </a:r>
            <a:r>
              <a:rPr lang="da-DK" dirty="0"/>
              <a:t> cancer the </a:t>
            </a:r>
            <a:r>
              <a:rPr lang="da-DK" dirty="0" err="1"/>
              <a:t>treament</a:t>
            </a:r>
            <a:r>
              <a:rPr lang="da-DK" dirty="0"/>
              <a:t> </a:t>
            </a:r>
            <a:r>
              <a:rPr lang="da-DK" dirty="0" err="1"/>
              <a:t>dose</a:t>
            </a:r>
            <a:r>
              <a:rPr lang="da-DK" dirty="0"/>
              <a:t> is </a:t>
            </a:r>
            <a:r>
              <a:rPr lang="da-DK" dirty="0" err="1"/>
              <a:t>important</a:t>
            </a:r>
            <a:r>
              <a:rPr lang="da-DK" dirty="0"/>
              <a:t> –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 </a:t>
            </a:r>
            <a:r>
              <a:rPr lang="da-DK" dirty="0" err="1"/>
              <a:t>how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 to </a:t>
            </a:r>
            <a:r>
              <a:rPr lang="da-DK" dirty="0" err="1"/>
              <a:t>remove</a:t>
            </a:r>
            <a:r>
              <a:rPr lang="da-DK" dirty="0"/>
              <a:t> and </a:t>
            </a:r>
            <a:r>
              <a:rPr lang="da-DK" dirty="0" err="1"/>
              <a:t>whether</a:t>
            </a:r>
            <a:r>
              <a:rPr lang="da-DK" dirty="0"/>
              <a:t> or not to </a:t>
            </a:r>
            <a:r>
              <a:rPr lang="da-DK" dirty="0" err="1"/>
              <a:t>follow</a:t>
            </a:r>
            <a:r>
              <a:rPr lang="da-DK" dirty="0"/>
              <a:t> up with </a:t>
            </a:r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therapy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</a:t>
            </a:r>
            <a:r>
              <a:rPr lang="da-DK" dirty="0" err="1"/>
              <a:t>chemotherapy</a:t>
            </a:r>
            <a:r>
              <a:rPr lang="da-DK" dirty="0"/>
              <a:t>.</a:t>
            </a:r>
          </a:p>
          <a:p>
            <a:r>
              <a:rPr lang="da-DK" dirty="0"/>
              <a:t>      In </a:t>
            </a:r>
            <a:r>
              <a:rPr lang="da-DK" dirty="0" err="1"/>
              <a:t>order</a:t>
            </a:r>
            <a:r>
              <a:rPr lang="da-DK" dirty="0"/>
              <a:t> to </a:t>
            </a:r>
            <a:r>
              <a:rPr lang="da-DK" dirty="0" err="1"/>
              <a:t>decide</a:t>
            </a:r>
            <a:r>
              <a:rPr lang="da-DK" dirty="0"/>
              <a:t> on </a:t>
            </a:r>
            <a:r>
              <a:rPr lang="da-DK" dirty="0" err="1"/>
              <a:t>treatment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know </a:t>
            </a:r>
            <a:r>
              <a:rPr lang="da-DK" dirty="0" err="1"/>
              <a:t>where</a:t>
            </a:r>
            <a:r>
              <a:rPr lang="da-DK" dirty="0"/>
              <a:t> the cancer is. If it has </a:t>
            </a:r>
            <a:r>
              <a:rPr lang="da-DK" dirty="0" err="1"/>
              <a:t>spread</a:t>
            </a:r>
            <a:r>
              <a:rPr lang="da-DK" dirty="0"/>
              <a:t> to </a:t>
            </a:r>
            <a:r>
              <a:rPr lang="da-DK" dirty="0" err="1"/>
              <a:t>lymph</a:t>
            </a:r>
            <a:r>
              <a:rPr lang="da-DK" dirty="0"/>
              <a:t> nodes, it </a:t>
            </a:r>
            <a:r>
              <a:rPr lang="da-DK" dirty="0" err="1"/>
              <a:t>will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sufficient to </a:t>
            </a:r>
            <a:r>
              <a:rPr lang="da-DK" dirty="0" err="1"/>
              <a:t>remove</a:t>
            </a:r>
            <a:r>
              <a:rPr lang="da-DK" dirty="0"/>
              <a:t> the tumor. </a:t>
            </a:r>
            <a:r>
              <a:rPr lang="da-DK" dirty="0" err="1"/>
              <a:t>However</a:t>
            </a:r>
            <a:r>
              <a:rPr lang="da-DK" dirty="0"/>
              <a:t> </a:t>
            </a:r>
            <a:r>
              <a:rPr lang="da-DK" dirty="0" err="1"/>
              <a:t>this</a:t>
            </a:r>
            <a:r>
              <a:rPr lang="da-DK" dirty="0"/>
              <a:t> is </a:t>
            </a:r>
            <a:r>
              <a:rPr lang="da-DK" dirty="0" err="1"/>
              <a:t>complicated</a:t>
            </a:r>
            <a:r>
              <a:rPr lang="da-DK" dirty="0"/>
              <a:t> by </a:t>
            </a:r>
            <a:r>
              <a:rPr lang="da-DK" dirty="0" err="1"/>
              <a:t>several</a:t>
            </a:r>
            <a:r>
              <a:rPr lang="da-DK" dirty="0"/>
              <a:t> factors. One is </a:t>
            </a:r>
            <a:r>
              <a:rPr lang="da-DK" dirty="0" err="1"/>
              <a:t>that</a:t>
            </a:r>
            <a:r>
              <a:rPr lang="da-DK" dirty="0"/>
              <a:t> the </a:t>
            </a:r>
            <a:r>
              <a:rPr lang="da-DK" dirty="0" err="1"/>
              <a:t>metastasis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present </a:t>
            </a:r>
            <a:r>
              <a:rPr lang="da-DK" dirty="0" err="1"/>
              <a:t>where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look and have a </a:t>
            </a:r>
            <a:r>
              <a:rPr lang="da-DK" dirty="0" err="1"/>
              <a:t>certain</a:t>
            </a:r>
            <a:r>
              <a:rPr lang="da-DK" dirty="0"/>
              <a:t> </a:t>
            </a:r>
            <a:r>
              <a:rPr lang="da-DK" dirty="0" err="1"/>
              <a:t>size</a:t>
            </a:r>
            <a:r>
              <a:rPr lang="da-DK" dirty="0"/>
              <a:t>.</a:t>
            </a:r>
          </a:p>
          <a:p>
            <a:r>
              <a:rPr lang="da-DK" dirty="0"/>
              <a:t>For </a:t>
            </a:r>
            <a:r>
              <a:rPr lang="da-DK" dirty="0" err="1"/>
              <a:t>lymph</a:t>
            </a:r>
            <a:r>
              <a:rPr lang="da-DK" dirty="0"/>
              <a:t> nodes </a:t>
            </a:r>
            <a:r>
              <a:rPr lang="da-DK" dirty="0" err="1"/>
              <a:t>we</a:t>
            </a:r>
            <a:r>
              <a:rPr lang="da-DK" dirty="0"/>
              <a:t> have 2 </a:t>
            </a:r>
            <a:r>
              <a:rPr lang="da-DK" dirty="0" err="1"/>
              <a:t>main</a:t>
            </a:r>
            <a:r>
              <a:rPr lang="da-DK" dirty="0"/>
              <a:t> </a:t>
            </a:r>
            <a:r>
              <a:rPr lang="da-DK" dirty="0" err="1"/>
              <a:t>issues</a:t>
            </a:r>
            <a:r>
              <a:rPr lang="da-DK" dirty="0"/>
              <a:t>. The </a:t>
            </a:r>
            <a:r>
              <a:rPr lang="da-DK" dirty="0" err="1"/>
              <a:t>unpredictable</a:t>
            </a:r>
            <a:r>
              <a:rPr lang="da-DK" dirty="0"/>
              <a:t> </a:t>
            </a:r>
            <a:r>
              <a:rPr lang="da-DK" dirty="0" err="1"/>
              <a:t>drainage</a:t>
            </a:r>
            <a:r>
              <a:rPr lang="da-DK" dirty="0"/>
              <a:t> pattern – and </a:t>
            </a:r>
            <a:r>
              <a:rPr lang="da-DK" dirty="0" err="1"/>
              <a:t>size</a:t>
            </a:r>
            <a:r>
              <a:rPr lang="da-DK" dirty="0"/>
              <a:t>/placement of </a:t>
            </a:r>
            <a:r>
              <a:rPr lang="da-DK" dirty="0" err="1"/>
              <a:t>lymph</a:t>
            </a:r>
            <a:r>
              <a:rPr lang="da-DK" dirty="0"/>
              <a:t> nodes and the </a:t>
            </a:r>
            <a:r>
              <a:rPr lang="da-DK" dirty="0" err="1"/>
              <a:t>number</a:t>
            </a:r>
            <a:r>
              <a:rPr lang="da-DK" dirty="0"/>
              <a:t> of </a:t>
            </a:r>
            <a:r>
              <a:rPr lang="da-DK" dirty="0" err="1"/>
              <a:t>metastatic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Even if </a:t>
            </a:r>
            <a:r>
              <a:rPr lang="da-DK" dirty="0" err="1"/>
              <a:t>you</a:t>
            </a:r>
            <a:r>
              <a:rPr lang="da-DK" dirty="0"/>
              <a:t> find the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might</a:t>
            </a:r>
            <a:r>
              <a:rPr lang="da-DK" dirty="0"/>
              <a:t> still miss the cancer </a:t>
            </a:r>
            <a:r>
              <a:rPr lang="da-DK" dirty="0" err="1"/>
              <a:t>cells</a:t>
            </a:r>
            <a:r>
              <a:rPr lang="da-DK" dirty="0"/>
              <a:t>.</a:t>
            </a:r>
          </a:p>
          <a:p>
            <a:r>
              <a:rPr lang="da-DK" dirty="0"/>
              <a:t>For distant </a:t>
            </a:r>
            <a:r>
              <a:rPr lang="da-DK" dirty="0" err="1"/>
              <a:t>metastasis</a:t>
            </a:r>
            <a:r>
              <a:rPr lang="da-DK" dirty="0"/>
              <a:t> the </a:t>
            </a:r>
            <a:r>
              <a:rPr lang="da-DK" dirty="0" err="1"/>
              <a:t>issue</a:t>
            </a:r>
            <a:r>
              <a:rPr lang="da-DK" dirty="0"/>
              <a:t> is </a:t>
            </a:r>
            <a:r>
              <a:rPr lang="da-DK" dirty="0" err="1"/>
              <a:t>mostly</a:t>
            </a:r>
            <a:r>
              <a:rPr lang="da-DK" dirty="0"/>
              <a:t> an </a:t>
            </a:r>
            <a:r>
              <a:rPr lang="da-DK" dirty="0" err="1"/>
              <a:t>issue</a:t>
            </a:r>
            <a:r>
              <a:rPr lang="da-DK" dirty="0"/>
              <a:t> of </a:t>
            </a:r>
            <a:r>
              <a:rPr lang="da-DK" dirty="0" err="1"/>
              <a:t>size</a:t>
            </a:r>
            <a:r>
              <a:rPr lang="da-DK" dirty="0"/>
              <a:t> of </a:t>
            </a:r>
            <a:r>
              <a:rPr lang="da-DK" dirty="0" err="1"/>
              <a:t>metastasis</a:t>
            </a:r>
            <a:r>
              <a:rPr lang="da-DK" dirty="0"/>
              <a:t>, a </a:t>
            </a:r>
            <a:r>
              <a:rPr lang="da-DK" dirty="0" err="1"/>
              <a:t>few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won’t</a:t>
            </a:r>
            <a:r>
              <a:rPr lang="da-DK" dirty="0"/>
              <a:t> show up on a CT.</a:t>
            </a:r>
          </a:p>
          <a:p>
            <a:endParaRPr lang="da-DK" dirty="0"/>
          </a:p>
          <a:p>
            <a:r>
              <a:rPr lang="da-DK" dirty="0" err="1"/>
              <a:t>Treatment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Surgical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therapy</a:t>
            </a:r>
            <a:endParaRPr lang="da-DK" dirty="0"/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2714010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Staging</a:t>
            </a:r>
            <a:endParaRPr lang="da-DK" dirty="0"/>
          </a:p>
          <a:p>
            <a:r>
              <a:rPr lang="da-DK" dirty="0"/>
              <a:t>  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does</a:t>
            </a:r>
            <a:r>
              <a:rPr lang="da-DK" dirty="0"/>
              <a:t> it matter?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treating</a:t>
            </a:r>
            <a:r>
              <a:rPr lang="da-DK" dirty="0"/>
              <a:t> cancer the </a:t>
            </a:r>
            <a:r>
              <a:rPr lang="da-DK" dirty="0" err="1"/>
              <a:t>treament</a:t>
            </a:r>
            <a:r>
              <a:rPr lang="da-DK" dirty="0"/>
              <a:t> </a:t>
            </a:r>
            <a:r>
              <a:rPr lang="da-DK" dirty="0" err="1"/>
              <a:t>dose</a:t>
            </a:r>
            <a:r>
              <a:rPr lang="da-DK" dirty="0"/>
              <a:t> is </a:t>
            </a:r>
            <a:r>
              <a:rPr lang="da-DK" dirty="0" err="1"/>
              <a:t>important</a:t>
            </a:r>
            <a:r>
              <a:rPr lang="da-DK" dirty="0"/>
              <a:t> –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 </a:t>
            </a:r>
            <a:r>
              <a:rPr lang="da-DK" dirty="0" err="1"/>
              <a:t>how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 to </a:t>
            </a:r>
            <a:r>
              <a:rPr lang="da-DK" dirty="0" err="1"/>
              <a:t>remove</a:t>
            </a:r>
            <a:r>
              <a:rPr lang="da-DK" dirty="0"/>
              <a:t> and </a:t>
            </a:r>
            <a:r>
              <a:rPr lang="da-DK" dirty="0" err="1"/>
              <a:t>whether</a:t>
            </a:r>
            <a:r>
              <a:rPr lang="da-DK" dirty="0"/>
              <a:t> or not to </a:t>
            </a:r>
            <a:r>
              <a:rPr lang="da-DK" dirty="0" err="1"/>
              <a:t>follow</a:t>
            </a:r>
            <a:r>
              <a:rPr lang="da-DK" dirty="0"/>
              <a:t> up with </a:t>
            </a:r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therapy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</a:t>
            </a:r>
            <a:r>
              <a:rPr lang="da-DK" dirty="0" err="1"/>
              <a:t>chemotherapy</a:t>
            </a:r>
            <a:r>
              <a:rPr lang="da-DK" dirty="0"/>
              <a:t>.</a:t>
            </a:r>
          </a:p>
          <a:p>
            <a:r>
              <a:rPr lang="da-DK" dirty="0"/>
              <a:t>      In </a:t>
            </a:r>
            <a:r>
              <a:rPr lang="da-DK" dirty="0" err="1"/>
              <a:t>order</a:t>
            </a:r>
            <a:r>
              <a:rPr lang="da-DK" dirty="0"/>
              <a:t> to </a:t>
            </a:r>
            <a:r>
              <a:rPr lang="da-DK" dirty="0" err="1"/>
              <a:t>decide</a:t>
            </a:r>
            <a:r>
              <a:rPr lang="da-DK" dirty="0"/>
              <a:t> on </a:t>
            </a:r>
            <a:r>
              <a:rPr lang="da-DK" dirty="0" err="1"/>
              <a:t>treatment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know </a:t>
            </a:r>
            <a:r>
              <a:rPr lang="da-DK" dirty="0" err="1"/>
              <a:t>where</a:t>
            </a:r>
            <a:r>
              <a:rPr lang="da-DK" dirty="0"/>
              <a:t> the cancer is. If it has </a:t>
            </a:r>
            <a:r>
              <a:rPr lang="da-DK" dirty="0" err="1"/>
              <a:t>spread</a:t>
            </a:r>
            <a:r>
              <a:rPr lang="da-DK" dirty="0"/>
              <a:t> to </a:t>
            </a:r>
            <a:r>
              <a:rPr lang="da-DK" dirty="0" err="1"/>
              <a:t>lymph</a:t>
            </a:r>
            <a:r>
              <a:rPr lang="da-DK" dirty="0"/>
              <a:t> nodes, it </a:t>
            </a:r>
            <a:r>
              <a:rPr lang="da-DK" dirty="0" err="1"/>
              <a:t>will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sufficient to </a:t>
            </a:r>
            <a:r>
              <a:rPr lang="da-DK" dirty="0" err="1"/>
              <a:t>remove</a:t>
            </a:r>
            <a:r>
              <a:rPr lang="da-DK" dirty="0"/>
              <a:t> the tumor. </a:t>
            </a:r>
            <a:r>
              <a:rPr lang="da-DK" dirty="0" err="1"/>
              <a:t>However</a:t>
            </a:r>
            <a:r>
              <a:rPr lang="da-DK" dirty="0"/>
              <a:t> </a:t>
            </a:r>
            <a:r>
              <a:rPr lang="da-DK" dirty="0" err="1"/>
              <a:t>this</a:t>
            </a:r>
            <a:r>
              <a:rPr lang="da-DK" dirty="0"/>
              <a:t> is </a:t>
            </a:r>
            <a:r>
              <a:rPr lang="da-DK" dirty="0" err="1"/>
              <a:t>complicated</a:t>
            </a:r>
            <a:r>
              <a:rPr lang="da-DK" dirty="0"/>
              <a:t> by </a:t>
            </a:r>
            <a:r>
              <a:rPr lang="da-DK" dirty="0" err="1"/>
              <a:t>several</a:t>
            </a:r>
            <a:r>
              <a:rPr lang="da-DK" dirty="0"/>
              <a:t> factors. One is </a:t>
            </a:r>
            <a:r>
              <a:rPr lang="da-DK" dirty="0" err="1"/>
              <a:t>that</a:t>
            </a:r>
            <a:r>
              <a:rPr lang="da-DK" dirty="0"/>
              <a:t> the </a:t>
            </a:r>
            <a:r>
              <a:rPr lang="da-DK" dirty="0" err="1"/>
              <a:t>metastasis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present </a:t>
            </a:r>
            <a:r>
              <a:rPr lang="da-DK" dirty="0" err="1"/>
              <a:t>where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look and have a </a:t>
            </a:r>
            <a:r>
              <a:rPr lang="da-DK" dirty="0" err="1"/>
              <a:t>certain</a:t>
            </a:r>
            <a:r>
              <a:rPr lang="da-DK" dirty="0"/>
              <a:t> </a:t>
            </a:r>
            <a:r>
              <a:rPr lang="da-DK" dirty="0" err="1"/>
              <a:t>size</a:t>
            </a:r>
            <a:r>
              <a:rPr lang="da-DK" dirty="0"/>
              <a:t>.</a:t>
            </a:r>
          </a:p>
          <a:p>
            <a:r>
              <a:rPr lang="da-DK" dirty="0"/>
              <a:t>For </a:t>
            </a:r>
            <a:r>
              <a:rPr lang="da-DK" dirty="0" err="1"/>
              <a:t>lymph</a:t>
            </a:r>
            <a:r>
              <a:rPr lang="da-DK" dirty="0"/>
              <a:t> nodes </a:t>
            </a:r>
            <a:r>
              <a:rPr lang="da-DK" dirty="0" err="1"/>
              <a:t>we</a:t>
            </a:r>
            <a:r>
              <a:rPr lang="da-DK" dirty="0"/>
              <a:t> have 2 </a:t>
            </a:r>
            <a:r>
              <a:rPr lang="da-DK" dirty="0" err="1"/>
              <a:t>main</a:t>
            </a:r>
            <a:r>
              <a:rPr lang="da-DK" dirty="0"/>
              <a:t> </a:t>
            </a:r>
            <a:r>
              <a:rPr lang="da-DK" dirty="0" err="1"/>
              <a:t>issues</a:t>
            </a:r>
            <a:r>
              <a:rPr lang="da-DK" dirty="0"/>
              <a:t>. The </a:t>
            </a:r>
            <a:r>
              <a:rPr lang="da-DK" dirty="0" err="1"/>
              <a:t>unpredictable</a:t>
            </a:r>
            <a:r>
              <a:rPr lang="da-DK" dirty="0"/>
              <a:t> </a:t>
            </a:r>
            <a:r>
              <a:rPr lang="da-DK" dirty="0" err="1"/>
              <a:t>drainage</a:t>
            </a:r>
            <a:r>
              <a:rPr lang="da-DK" dirty="0"/>
              <a:t> pattern – and </a:t>
            </a:r>
            <a:r>
              <a:rPr lang="da-DK" dirty="0" err="1"/>
              <a:t>size</a:t>
            </a:r>
            <a:r>
              <a:rPr lang="da-DK" dirty="0"/>
              <a:t>/placement of </a:t>
            </a:r>
            <a:r>
              <a:rPr lang="da-DK" dirty="0" err="1"/>
              <a:t>lymph</a:t>
            </a:r>
            <a:r>
              <a:rPr lang="da-DK" dirty="0"/>
              <a:t> nodes and the </a:t>
            </a:r>
            <a:r>
              <a:rPr lang="da-DK" dirty="0" err="1"/>
              <a:t>number</a:t>
            </a:r>
            <a:r>
              <a:rPr lang="da-DK" dirty="0"/>
              <a:t> of </a:t>
            </a:r>
            <a:r>
              <a:rPr lang="da-DK" dirty="0" err="1"/>
              <a:t>metastatic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Even if </a:t>
            </a:r>
            <a:r>
              <a:rPr lang="da-DK" dirty="0" err="1"/>
              <a:t>you</a:t>
            </a:r>
            <a:r>
              <a:rPr lang="da-DK" dirty="0"/>
              <a:t> find the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might</a:t>
            </a:r>
            <a:r>
              <a:rPr lang="da-DK" dirty="0"/>
              <a:t> still miss the cancer </a:t>
            </a:r>
            <a:r>
              <a:rPr lang="da-DK" dirty="0" err="1"/>
              <a:t>cells</a:t>
            </a:r>
            <a:r>
              <a:rPr lang="da-DK" dirty="0"/>
              <a:t>.</a:t>
            </a:r>
          </a:p>
          <a:p>
            <a:r>
              <a:rPr lang="da-DK" dirty="0"/>
              <a:t>For distant </a:t>
            </a:r>
            <a:r>
              <a:rPr lang="da-DK" dirty="0" err="1"/>
              <a:t>metastasis</a:t>
            </a:r>
            <a:r>
              <a:rPr lang="da-DK" dirty="0"/>
              <a:t> the </a:t>
            </a:r>
            <a:r>
              <a:rPr lang="da-DK" dirty="0" err="1"/>
              <a:t>issue</a:t>
            </a:r>
            <a:r>
              <a:rPr lang="da-DK" dirty="0"/>
              <a:t> is </a:t>
            </a:r>
            <a:r>
              <a:rPr lang="da-DK" dirty="0" err="1"/>
              <a:t>mostly</a:t>
            </a:r>
            <a:r>
              <a:rPr lang="da-DK" dirty="0"/>
              <a:t> an </a:t>
            </a:r>
            <a:r>
              <a:rPr lang="da-DK" dirty="0" err="1"/>
              <a:t>issue</a:t>
            </a:r>
            <a:r>
              <a:rPr lang="da-DK" dirty="0"/>
              <a:t> of </a:t>
            </a:r>
            <a:r>
              <a:rPr lang="da-DK" dirty="0" err="1"/>
              <a:t>size</a:t>
            </a:r>
            <a:r>
              <a:rPr lang="da-DK" dirty="0"/>
              <a:t> of </a:t>
            </a:r>
            <a:r>
              <a:rPr lang="da-DK" dirty="0" err="1"/>
              <a:t>metastasis</a:t>
            </a:r>
            <a:r>
              <a:rPr lang="da-DK" dirty="0"/>
              <a:t>, a </a:t>
            </a:r>
            <a:r>
              <a:rPr lang="da-DK" dirty="0" err="1"/>
              <a:t>few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won’t</a:t>
            </a:r>
            <a:r>
              <a:rPr lang="da-DK" dirty="0"/>
              <a:t> show up on a CT.</a:t>
            </a:r>
          </a:p>
          <a:p>
            <a:endParaRPr lang="da-DK" dirty="0"/>
          </a:p>
          <a:p>
            <a:r>
              <a:rPr lang="da-DK" dirty="0" err="1"/>
              <a:t>Treatment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Surgical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therapy</a:t>
            </a:r>
            <a:endParaRPr lang="da-DK" dirty="0"/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4809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Staging</a:t>
            </a:r>
            <a:endParaRPr lang="da-DK" dirty="0"/>
          </a:p>
          <a:p>
            <a:r>
              <a:rPr lang="da-DK" dirty="0"/>
              <a:t>  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does</a:t>
            </a:r>
            <a:r>
              <a:rPr lang="da-DK" dirty="0"/>
              <a:t> it matter?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treating</a:t>
            </a:r>
            <a:r>
              <a:rPr lang="da-DK" dirty="0"/>
              <a:t> cancer the </a:t>
            </a:r>
            <a:r>
              <a:rPr lang="da-DK" dirty="0" err="1"/>
              <a:t>treament</a:t>
            </a:r>
            <a:r>
              <a:rPr lang="da-DK" dirty="0"/>
              <a:t> </a:t>
            </a:r>
            <a:r>
              <a:rPr lang="da-DK" dirty="0" err="1"/>
              <a:t>dose</a:t>
            </a:r>
            <a:r>
              <a:rPr lang="da-DK" dirty="0"/>
              <a:t> is </a:t>
            </a:r>
            <a:r>
              <a:rPr lang="da-DK" dirty="0" err="1"/>
              <a:t>important</a:t>
            </a:r>
            <a:r>
              <a:rPr lang="da-DK" dirty="0"/>
              <a:t> –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 </a:t>
            </a:r>
            <a:r>
              <a:rPr lang="da-DK" dirty="0" err="1"/>
              <a:t>how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 to </a:t>
            </a:r>
            <a:r>
              <a:rPr lang="da-DK" dirty="0" err="1"/>
              <a:t>remove</a:t>
            </a:r>
            <a:r>
              <a:rPr lang="da-DK" dirty="0"/>
              <a:t> and </a:t>
            </a:r>
            <a:r>
              <a:rPr lang="da-DK" dirty="0" err="1"/>
              <a:t>whether</a:t>
            </a:r>
            <a:r>
              <a:rPr lang="da-DK" dirty="0"/>
              <a:t> or not to </a:t>
            </a:r>
            <a:r>
              <a:rPr lang="da-DK" dirty="0" err="1"/>
              <a:t>follow</a:t>
            </a:r>
            <a:r>
              <a:rPr lang="da-DK" dirty="0"/>
              <a:t> up with </a:t>
            </a:r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therapy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</a:t>
            </a:r>
            <a:r>
              <a:rPr lang="da-DK" dirty="0" err="1"/>
              <a:t>chemotherapy</a:t>
            </a:r>
            <a:r>
              <a:rPr lang="da-DK" dirty="0"/>
              <a:t>.</a:t>
            </a:r>
          </a:p>
          <a:p>
            <a:r>
              <a:rPr lang="da-DK" dirty="0"/>
              <a:t>      In </a:t>
            </a:r>
            <a:r>
              <a:rPr lang="da-DK" dirty="0" err="1"/>
              <a:t>order</a:t>
            </a:r>
            <a:r>
              <a:rPr lang="da-DK" dirty="0"/>
              <a:t> to </a:t>
            </a:r>
            <a:r>
              <a:rPr lang="da-DK" dirty="0" err="1"/>
              <a:t>decide</a:t>
            </a:r>
            <a:r>
              <a:rPr lang="da-DK" dirty="0"/>
              <a:t> on </a:t>
            </a:r>
            <a:r>
              <a:rPr lang="da-DK" dirty="0" err="1"/>
              <a:t>treatment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know </a:t>
            </a:r>
            <a:r>
              <a:rPr lang="da-DK" dirty="0" err="1"/>
              <a:t>where</a:t>
            </a:r>
            <a:r>
              <a:rPr lang="da-DK" dirty="0"/>
              <a:t> the cancer is. If it has </a:t>
            </a:r>
            <a:r>
              <a:rPr lang="da-DK" dirty="0" err="1"/>
              <a:t>spread</a:t>
            </a:r>
            <a:r>
              <a:rPr lang="da-DK" dirty="0"/>
              <a:t> to </a:t>
            </a:r>
            <a:r>
              <a:rPr lang="da-DK" dirty="0" err="1"/>
              <a:t>lymph</a:t>
            </a:r>
            <a:r>
              <a:rPr lang="da-DK" dirty="0"/>
              <a:t> nodes, it </a:t>
            </a:r>
            <a:r>
              <a:rPr lang="da-DK" dirty="0" err="1"/>
              <a:t>will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sufficient to </a:t>
            </a:r>
            <a:r>
              <a:rPr lang="da-DK" dirty="0" err="1"/>
              <a:t>remove</a:t>
            </a:r>
            <a:r>
              <a:rPr lang="da-DK" dirty="0"/>
              <a:t> the tumor. </a:t>
            </a:r>
            <a:r>
              <a:rPr lang="da-DK" dirty="0" err="1"/>
              <a:t>However</a:t>
            </a:r>
            <a:r>
              <a:rPr lang="da-DK" dirty="0"/>
              <a:t> </a:t>
            </a:r>
            <a:r>
              <a:rPr lang="da-DK" dirty="0" err="1"/>
              <a:t>this</a:t>
            </a:r>
            <a:r>
              <a:rPr lang="da-DK" dirty="0"/>
              <a:t> is </a:t>
            </a:r>
            <a:r>
              <a:rPr lang="da-DK" dirty="0" err="1"/>
              <a:t>complicated</a:t>
            </a:r>
            <a:r>
              <a:rPr lang="da-DK" dirty="0"/>
              <a:t> by </a:t>
            </a:r>
            <a:r>
              <a:rPr lang="da-DK" dirty="0" err="1"/>
              <a:t>several</a:t>
            </a:r>
            <a:r>
              <a:rPr lang="da-DK" dirty="0"/>
              <a:t> factors. One is </a:t>
            </a:r>
            <a:r>
              <a:rPr lang="da-DK" dirty="0" err="1"/>
              <a:t>that</a:t>
            </a:r>
            <a:r>
              <a:rPr lang="da-DK" dirty="0"/>
              <a:t> the </a:t>
            </a:r>
            <a:r>
              <a:rPr lang="da-DK" dirty="0" err="1"/>
              <a:t>metastasis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present </a:t>
            </a:r>
            <a:r>
              <a:rPr lang="da-DK" dirty="0" err="1"/>
              <a:t>where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look and have a </a:t>
            </a:r>
            <a:r>
              <a:rPr lang="da-DK" dirty="0" err="1"/>
              <a:t>certain</a:t>
            </a:r>
            <a:r>
              <a:rPr lang="da-DK" dirty="0"/>
              <a:t> </a:t>
            </a:r>
            <a:r>
              <a:rPr lang="da-DK" dirty="0" err="1"/>
              <a:t>size</a:t>
            </a:r>
            <a:r>
              <a:rPr lang="da-DK" dirty="0"/>
              <a:t>.</a:t>
            </a:r>
          </a:p>
          <a:p>
            <a:r>
              <a:rPr lang="da-DK" dirty="0"/>
              <a:t>For </a:t>
            </a:r>
            <a:r>
              <a:rPr lang="da-DK" dirty="0" err="1"/>
              <a:t>lymph</a:t>
            </a:r>
            <a:r>
              <a:rPr lang="da-DK" dirty="0"/>
              <a:t> nodes </a:t>
            </a:r>
            <a:r>
              <a:rPr lang="da-DK" dirty="0" err="1"/>
              <a:t>we</a:t>
            </a:r>
            <a:r>
              <a:rPr lang="da-DK" dirty="0"/>
              <a:t> have 2 </a:t>
            </a:r>
            <a:r>
              <a:rPr lang="da-DK" dirty="0" err="1"/>
              <a:t>main</a:t>
            </a:r>
            <a:r>
              <a:rPr lang="da-DK" dirty="0"/>
              <a:t> </a:t>
            </a:r>
            <a:r>
              <a:rPr lang="da-DK" dirty="0" err="1"/>
              <a:t>issues</a:t>
            </a:r>
            <a:r>
              <a:rPr lang="da-DK" dirty="0"/>
              <a:t>. The </a:t>
            </a:r>
            <a:r>
              <a:rPr lang="da-DK" dirty="0" err="1"/>
              <a:t>unpredictable</a:t>
            </a:r>
            <a:r>
              <a:rPr lang="da-DK" dirty="0"/>
              <a:t> </a:t>
            </a:r>
            <a:r>
              <a:rPr lang="da-DK" dirty="0" err="1"/>
              <a:t>drainage</a:t>
            </a:r>
            <a:r>
              <a:rPr lang="da-DK" dirty="0"/>
              <a:t> pattern – and </a:t>
            </a:r>
            <a:r>
              <a:rPr lang="da-DK" dirty="0" err="1"/>
              <a:t>size</a:t>
            </a:r>
            <a:r>
              <a:rPr lang="da-DK" dirty="0"/>
              <a:t>/placement of </a:t>
            </a:r>
            <a:r>
              <a:rPr lang="da-DK" dirty="0" err="1"/>
              <a:t>lymph</a:t>
            </a:r>
            <a:r>
              <a:rPr lang="da-DK" dirty="0"/>
              <a:t> nodes and the </a:t>
            </a:r>
            <a:r>
              <a:rPr lang="da-DK" dirty="0" err="1"/>
              <a:t>number</a:t>
            </a:r>
            <a:r>
              <a:rPr lang="da-DK" dirty="0"/>
              <a:t> of </a:t>
            </a:r>
            <a:r>
              <a:rPr lang="da-DK" dirty="0" err="1"/>
              <a:t>metastatic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Even if </a:t>
            </a:r>
            <a:r>
              <a:rPr lang="da-DK" dirty="0" err="1"/>
              <a:t>you</a:t>
            </a:r>
            <a:r>
              <a:rPr lang="da-DK" dirty="0"/>
              <a:t> find the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might</a:t>
            </a:r>
            <a:r>
              <a:rPr lang="da-DK" dirty="0"/>
              <a:t> still miss the cancer </a:t>
            </a:r>
            <a:r>
              <a:rPr lang="da-DK" dirty="0" err="1"/>
              <a:t>cells</a:t>
            </a:r>
            <a:r>
              <a:rPr lang="da-DK" dirty="0"/>
              <a:t>.</a:t>
            </a:r>
          </a:p>
          <a:p>
            <a:r>
              <a:rPr lang="da-DK" dirty="0"/>
              <a:t>For distant </a:t>
            </a:r>
            <a:r>
              <a:rPr lang="da-DK" dirty="0" err="1"/>
              <a:t>metastasis</a:t>
            </a:r>
            <a:r>
              <a:rPr lang="da-DK" dirty="0"/>
              <a:t> the </a:t>
            </a:r>
            <a:r>
              <a:rPr lang="da-DK" dirty="0" err="1"/>
              <a:t>issue</a:t>
            </a:r>
            <a:r>
              <a:rPr lang="da-DK" dirty="0"/>
              <a:t> is </a:t>
            </a:r>
            <a:r>
              <a:rPr lang="da-DK" dirty="0" err="1"/>
              <a:t>mostly</a:t>
            </a:r>
            <a:r>
              <a:rPr lang="da-DK" dirty="0"/>
              <a:t> an </a:t>
            </a:r>
            <a:r>
              <a:rPr lang="da-DK" dirty="0" err="1"/>
              <a:t>issue</a:t>
            </a:r>
            <a:r>
              <a:rPr lang="da-DK" dirty="0"/>
              <a:t> of </a:t>
            </a:r>
            <a:r>
              <a:rPr lang="da-DK" dirty="0" err="1"/>
              <a:t>size</a:t>
            </a:r>
            <a:r>
              <a:rPr lang="da-DK" dirty="0"/>
              <a:t> of </a:t>
            </a:r>
            <a:r>
              <a:rPr lang="da-DK" dirty="0" err="1"/>
              <a:t>metastasis</a:t>
            </a:r>
            <a:r>
              <a:rPr lang="da-DK" dirty="0"/>
              <a:t>, a </a:t>
            </a:r>
            <a:r>
              <a:rPr lang="da-DK" dirty="0" err="1"/>
              <a:t>few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won’t</a:t>
            </a:r>
            <a:r>
              <a:rPr lang="da-DK" dirty="0"/>
              <a:t> show up on a CT.</a:t>
            </a:r>
          </a:p>
          <a:p>
            <a:endParaRPr lang="da-DK" dirty="0"/>
          </a:p>
          <a:p>
            <a:r>
              <a:rPr lang="da-DK" dirty="0" err="1"/>
              <a:t>Treatment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Surgical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therapy</a:t>
            </a:r>
            <a:endParaRPr lang="da-DK" dirty="0"/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48911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Staging</a:t>
            </a:r>
            <a:endParaRPr lang="da-DK" dirty="0"/>
          </a:p>
          <a:p>
            <a:r>
              <a:rPr lang="da-DK" dirty="0"/>
              <a:t>  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does</a:t>
            </a:r>
            <a:r>
              <a:rPr lang="da-DK" dirty="0"/>
              <a:t> it matter?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treating</a:t>
            </a:r>
            <a:r>
              <a:rPr lang="da-DK" dirty="0"/>
              <a:t> cancer the </a:t>
            </a:r>
            <a:r>
              <a:rPr lang="da-DK" dirty="0" err="1"/>
              <a:t>treament</a:t>
            </a:r>
            <a:r>
              <a:rPr lang="da-DK" dirty="0"/>
              <a:t> </a:t>
            </a:r>
            <a:r>
              <a:rPr lang="da-DK" dirty="0" err="1"/>
              <a:t>dose</a:t>
            </a:r>
            <a:r>
              <a:rPr lang="da-DK" dirty="0"/>
              <a:t> is </a:t>
            </a:r>
            <a:r>
              <a:rPr lang="da-DK" dirty="0" err="1"/>
              <a:t>important</a:t>
            </a:r>
            <a:r>
              <a:rPr lang="da-DK" dirty="0"/>
              <a:t> –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 </a:t>
            </a:r>
            <a:r>
              <a:rPr lang="da-DK" dirty="0" err="1"/>
              <a:t>how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 to </a:t>
            </a:r>
            <a:r>
              <a:rPr lang="da-DK" dirty="0" err="1"/>
              <a:t>remove</a:t>
            </a:r>
            <a:r>
              <a:rPr lang="da-DK" dirty="0"/>
              <a:t> and </a:t>
            </a:r>
            <a:r>
              <a:rPr lang="da-DK" dirty="0" err="1"/>
              <a:t>whether</a:t>
            </a:r>
            <a:r>
              <a:rPr lang="da-DK" dirty="0"/>
              <a:t> or not to </a:t>
            </a:r>
            <a:r>
              <a:rPr lang="da-DK" dirty="0" err="1"/>
              <a:t>follow</a:t>
            </a:r>
            <a:r>
              <a:rPr lang="da-DK" dirty="0"/>
              <a:t> up with </a:t>
            </a:r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therapy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</a:t>
            </a:r>
            <a:r>
              <a:rPr lang="da-DK" dirty="0" err="1"/>
              <a:t>chemotherapy</a:t>
            </a:r>
            <a:r>
              <a:rPr lang="da-DK" dirty="0"/>
              <a:t>.</a:t>
            </a:r>
          </a:p>
          <a:p>
            <a:r>
              <a:rPr lang="da-DK" dirty="0"/>
              <a:t>      In </a:t>
            </a:r>
            <a:r>
              <a:rPr lang="da-DK" dirty="0" err="1"/>
              <a:t>order</a:t>
            </a:r>
            <a:r>
              <a:rPr lang="da-DK" dirty="0"/>
              <a:t> to </a:t>
            </a:r>
            <a:r>
              <a:rPr lang="da-DK" dirty="0" err="1"/>
              <a:t>decide</a:t>
            </a:r>
            <a:r>
              <a:rPr lang="da-DK" dirty="0"/>
              <a:t> on </a:t>
            </a:r>
            <a:r>
              <a:rPr lang="da-DK" dirty="0" err="1"/>
              <a:t>treatment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know </a:t>
            </a:r>
            <a:r>
              <a:rPr lang="da-DK" dirty="0" err="1"/>
              <a:t>where</a:t>
            </a:r>
            <a:r>
              <a:rPr lang="da-DK" dirty="0"/>
              <a:t> the cancer is. If it has </a:t>
            </a:r>
            <a:r>
              <a:rPr lang="da-DK" dirty="0" err="1"/>
              <a:t>spread</a:t>
            </a:r>
            <a:r>
              <a:rPr lang="da-DK" dirty="0"/>
              <a:t> to </a:t>
            </a:r>
            <a:r>
              <a:rPr lang="da-DK" dirty="0" err="1"/>
              <a:t>lymph</a:t>
            </a:r>
            <a:r>
              <a:rPr lang="da-DK" dirty="0"/>
              <a:t> nodes, it </a:t>
            </a:r>
            <a:r>
              <a:rPr lang="da-DK" dirty="0" err="1"/>
              <a:t>will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sufficient to </a:t>
            </a:r>
            <a:r>
              <a:rPr lang="da-DK" dirty="0" err="1"/>
              <a:t>remove</a:t>
            </a:r>
            <a:r>
              <a:rPr lang="da-DK" dirty="0"/>
              <a:t> the tumor. </a:t>
            </a:r>
            <a:r>
              <a:rPr lang="da-DK" dirty="0" err="1"/>
              <a:t>However</a:t>
            </a:r>
            <a:r>
              <a:rPr lang="da-DK" dirty="0"/>
              <a:t> </a:t>
            </a:r>
            <a:r>
              <a:rPr lang="da-DK" dirty="0" err="1"/>
              <a:t>this</a:t>
            </a:r>
            <a:r>
              <a:rPr lang="da-DK" dirty="0"/>
              <a:t> is </a:t>
            </a:r>
            <a:r>
              <a:rPr lang="da-DK" dirty="0" err="1"/>
              <a:t>complicated</a:t>
            </a:r>
            <a:r>
              <a:rPr lang="da-DK" dirty="0"/>
              <a:t> by </a:t>
            </a:r>
            <a:r>
              <a:rPr lang="da-DK" dirty="0" err="1"/>
              <a:t>several</a:t>
            </a:r>
            <a:r>
              <a:rPr lang="da-DK" dirty="0"/>
              <a:t> factors. One is </a:t>
            </a:r>
            <a:r>
              <a:rPr lang="da-DK" dirty="0" err="1"/>
              <a:t>that</a:t>
            </a:r>
            <a:r>
              <a:rPr lang="da-DK" dirty="0"/>
              <a:t> the </a:t>
            </a:r>
            <a:r>
              <a:rPr lang="da-DK" dirty="0" err="1"/>
              <a:t>metastasis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present </a:t>
            </a:r>
            <a:r>
              <a:rPr lang="da-DK" dirty="0" err="1"/>
              <a:t>where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look and have a </a:t>
            </a:r>
            <a:r>
              <a:rPr lang="da-DK" dirty="0" err="1"/>
              <a:t>certain</a:t>
            </a:r>
            <a:r>
              <a:rPr lang="da-DK" dirty="0"/>
              <a:t> </a:t>
            </a:r>
            <a:r>
              <a:rPr lang="da-DK" dirty="0" err="1"/>
              <a:t>size</a:t>
            </a:r>
            <a:r>
              <a:rPr lang="da-DK" dirty="0"/>
              <a:t>.</a:t>
            </a:r>
          </a:p>
          <a:p>
            <a:r>
              <a:rPr lang="da-DK" dirty="0"/>
              <a:t>For </a:t>
            </a:r>
            <a:r>
              <a:rPr lang="da-DK" dirty="0" err="1"/>
              <a:t>lymph</a:t>
            </a:r>
            <a:r>
              <a:rPr lang="da-DK" dirty="0"/>
              <a:t> nodes </a:t>
            </a:r>
            <a:r>
              <a:rPr lang="da-DK" dirty="0" err="1"/>
              <a:t>we</a:t>
            </a:r>
            <a:r>
              <a:rPr lang="da-DK" dirty="0"/>
              <a:t> have 2 </a:t>
            </a:r>
            <a:r>
              <a:rPr lang="da-DK" dirty="0" err="1"/>
              <a:t>main</a:t>
            </a:r>
            <a:r>
              <a:rPr lang="da-DK" dirty="0"/>
              <a:t> </a:t>
            </a:r>
            <a:r>
              <a:rPr lang="da-DK" dirty="0" err="1"/>
              <a:t>issues</a:t>
            </a:r>
            <a:r>
              <a:rPr lang="da-DK" dirty="0"/>
              <a:t>. The </a:t>
            </a:r>
            <a:r>
              <a:rPr lang="da-DK" dirty="0" err="1"/>
              <a:t>unpredictable</a:t>
            </a:r>
            <a:r>
              <a:rPr lang="da-DK" dirty="0"/>
              <a:t> </a:t>
            </a:r>
            <a:r>
              <a:rPr lang="da-DK" dirty="0" err="1"/>
              <a:t>drainage</a:t>
            </a:r>
            <a:r>
              <a:rPr lang="da-DK" dirty="0"/>
              <a:t> pattern – and </a:t>
            </a:r>
            <a:r>
              <a:rPr lang="da-DK" dirty="0" err="1"/>
              <a:t>size</a:t>
            </a:r>
            <a:r>
              <a:rPr lang="da-DK" dirty="0"/>
              <a:t>/placement of </a:t>
            </a:r>
            <a:r>
              <a:rPr lang="da-DK" dirty="0" err="1"/>
              <a:t>lymph</a:t>
            </a:r>
            <a:r>
              <a:rPr lang="da-DK" dirty="0"/>
              <a:t> nodes and the </a:t>
            </a:r>
            <a:r>
              <a:rPr lang="da-DK" dirty="0" err="1"/>
              <a:t>number</a:t>
            </a:r>
            <a:r>
              <a:rPr lang="da-DK" dirty="0"/>
              <a:t> of </a:t>
            </a:r>
            <a:r>
              <a:rPr lang="da-DK" dirty="0" err="1"/>
              <a:t>metastatic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Even if </a:t>
            </a:r>
            <a:r>
              <a:rPr lang="da-DK" dirty="0" err="1"/>
              <a:t>you</a:t>
            </a:r>
            <a:r>
              <a:rPr lang="da-DK" dirty="0"/>
              <a:t> find the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might</a:t>
            </a:r>
            <a:r>
              <a:rPr lang="da-DK" dirty="0"/>
              <a:t> still miss the cancer </a:t>
            </a:r>
            <a:r>
              <a:rPr lang="da-DK" dirty="0" err="1"/>
              <a:t>cells</a:t>
            </a:r>
            <a:r>
              <a:rPr lang="da-DK" dirty="0"/>
              <a:t>.</a:t>
            </a:r>
          </a:p>
          <a:p>
            <a:r>
              <a:rPr lang="da-DK" dirty="0"/>
              <a:t>For distant </a:t>
            </a:r>
            <a:r>
              <a:rPr lang="da-DK" dirty="0" err="1"/>
              <a:t>metastasis</a:t>
            </a:r>
            <a:r>
              <a:rPr lang="da-DK" dirty="0"/>
              <a:t> the </a:t>
            </a:r>
            <a:r>
              <a:rPr lang="da-DK" dirty="0" err="1"/>
              <a:t>issue</a:t>
            </a:r>
            <a:r>
              <a:rPr lang="da-DK" dirty="0"/>
              <a:t> is </a:t>
            </a:r>
            <a:r>
              <a:rPr lang="da-DK" dirty="0" err="1"/>
              <a:t>mostly</a:t>
            </a:r>
            <a:r>
              <a:rPr lang="da-DK" dirty="0"/>
              <a:t> an </a:t>
            </a:r>
            <a:r>
              <a:rPr lang="da-DK" dirty="0" err="1"/>
              <a:t>issue</a:t>
            </a:r>
            <a:r>
              <a:rPr lang="da-DK" dirty="0"/>
              <a:t> of </a:t>
            </a:r>
            <a:r>
              <a:rPr lang="da-DK" dirty="0" err="1"/>
              <a:t>size</a:t>
            </a:r>
            <a:r>
              <a:rPr lang="da-DK" dirty="0"/>
              <a:t> of </a:t>
            </a:r>
            <a:r>
              <a:rPr lang="da-DK" dirty="0" err="1"/>
              <a:t>metastasis</a:t>
            </a:r>
            <a:r>
              <a:rPr lang="da-DK" dirty="0"/>
              <a:t>, a </a:t>
            </a:r>
            <a:r>
              <a:rPr lang="da-DK" dirty="0" err="1"/>
              <a:t>few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won’t</a:t>
            </a:r>
            <a:r>
              <a:rPr lang="da-DK" dirty="0"/>
              <a:t> show up on a CT.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337614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The </a:t>
            </a:r>
            <a:r>
              <a:rPr lang="da-DK" dirty="0" err="1"/>
              <a:t>issue</a:t>
            </a:r>
            <a:r>
              <a:rPr lang="da-DK" dirty="0"/>
              <a:t> is to find the balance </a:t>
            </a:r>
            <a:r>
              <a:rPr lang="da-DK" dirty="0" err="1"/>
              <a:t>between</a:t>
            </a:r>
            <a:r>
              <a:rPr lang="da-DK" dirty="0"/>
              <a:t> </a:t>
            </a:r>
            <a:r>
              <a:rPr lang="da-DK" dirty="0" err="1"/>
              <a:t>treating</a:t>
            </a:r>
            <a:r>
              <a:rPr lang="da-DK" dirty="0"/>
              <a:t> </a:t>
            </a:r>
            <a:r>
              <a:rPr lang="da-DK" dirty="0" err="1"/>
              <a:t>enough</a:t>
            </a:r>
            <a:r>
              <a:rPr lang="da-DK" dirty="0"/>
              <a:t> and </a:t>
            </a:r>
            <a:r>
              <a:rPr lang="da-DK" dirty="0" err="1"/>
              <a:t>minimizing</a:t>
            </a:r>
            <a:r>
              <a:rPr lang="da-DK" dirty="0"/>
              <a:t> </a:t>
            </a:r>
            <a:r>
              <a:rPr lang="da-DK" dirty="0" err="1"/>
              <a:t>adverse</a:t>
            </a:r>
            <a:r>
              <a:rPr lang="da-DK" dirty="0"/>
              <a:t> </a:t>
            </a:r>
            <a:r>
              <a:rPr lang="da-DK" dirty="0" err="1"/>
              <a:t>effects</a:t>
            </a:r>
            <a:r>
              <a:rPr lang="da-DK" dirty="0"/>
              <a:t>, and </a:t>
            </a:r>
            <a:r>
              <a:rPr lang="da-DK" dirty="0" err="1"/>
              <a:t>although</a:t>
            </a:r>
            <a:r>
              <a:rPr lang="da-DK" dirty="0"/>
              <a:t> </a:t>
            </a:r>
            <a:r>
              <a:rPr lang="da-DK" dirty="0" err="1"/>
              <a:t>there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guidelines </a:t>
            </a:r>
            <a:r>
              <a:rPr lang="da-DK" dirty="0" err="1"/>
              <a:t>it’s</a:t>
            </a:r>
            <a:r>
              <a:rPr lang="da-DK" dirty="0"/>
              <a:t> an </a:t>
            </a:r>
            <a:r>
              <a:rPr lang="da-DK" dirty="0" err="1"/>
              <a:t>educated</a:t>
            </a:r>
            <a:r>
              <a:rPr lang="da-DK" dirty="0"/>
              <a:t> </a:t>
            </a:r>
            <a:r>
              <a:rPr lang="da-DK" dirty="0" err="1"/>
              <a:t>guess</a:t>
            </a:r>
            <a:r>
              <a:rPr lang="da-DK" dirty="0"/>
              <a:t> most of the time </a:t>
            </a:r>
            <a:r>
              <a:rPr lang="da-DK" dirty="0" err="1"/>
              <a:t>based</a:t>
            </a:r>
            <a:r>
              <a:rPr lang="da-DK" dirty="0"/>
              <a:t> on </a:t>
            </a:r>
            <a:r>
              <a:rPr lang="da-DK" dirty="0" err="1"/>
              <a:t>prognostic</a:t>
            </a:r>
            <a:r>
              <a:rPr lang="da-DK" dirty="0"/>
              <a:t> factors. </a:t>
            </a:r>
            <a:r>
              <a:rPr lang="da-DK" dirty="0" err="1"/>
              <a:t>F.ex</a:t>
            </a:r>
            <a:r>
              <a:rPr lang="da-DK" dirty="0"/>
              <a:t> </a:t>
            </a:r>
            <a:r>
              <a:rPr lang="da-DK" dirty="0" err="1"/>
              <a:t>metastasis</a:t>
            </a:r>
            <a:r>
              <a:rPr lang="da-DK" dirty="0"/>
              <a:t> to </a:t>
            </a:r>
            <a:r>
              <a:rPr lang="da-DK" dirty="0" err="1"/>
              <a:t>lymph</a:t>
            </a:r>
            <a:r>
              <a:rPr lang="da-DK" dirty="0"/>
              <a:t> nodes, </a:t>
            </a:r>
            <a:r>
              <a:rPr lang="da-DK" dirty="0" err="1"/>
              <a:t>size</a:t>
            </a:r>
            <a:r>
              <a:rPr lang="da-DK" dirty="0"/>
              <a:t> and receptor status. </a:t>
            </a:r>
            <a:r>
              <a:rPr lang="da-DK" dirty="0" err="1"/>
              <a:t>However</a:t>
            </a:r>
            <a:r>
              <a:rPr lang="da-DK" dirty="0"/>
              <a:t>, </a:t>
            </a:r>
            <a:r>
              <a:rPr lang="da-DK" dirty="0" err="1"/>
              <a:t>sometimes</a:t>
            </a:r>
            <a:r>
              <a:rPr lang="da-DK" dirty="0"/>
              <a:t> the </a:t>
            </a:r>
            <a:r>
              <a:rPr lang="da-DK" dirty="0" err="1"/>
              <a:t>guess</a:t>
            </a:r>
            <a:r>
              <a:rPr lang="da-DK" dirty="0"/>
              <a:t> is </a:t>
            </a:r>
            <a:r>
              <a:rPr lang="da-DK" dirty="0" err="1"/>
              <a:t>wrong</a:t>
            </a:r>
            <a:r>
              <a:rPr lang="da-DK" dirty="0"/>
              <a:t>. </a:t>
            </a:r>
            <a:r>
              <a:rPr lang="da-DK" dirty="0" err="1"/>
              <a:t>Some</a:t>
            </a:r>
            <a:r>
              <a:rPr lang="da-DK" dirty="0"/>
              <a:t> small tumors </a:t>
            </a:r>
            <a:r>
              <a:rPr lang="da-DK" dirty="0" err="1"/>
              <a:t>will</a:t>
            </a:r>
            <a:r>
              <a:rPr lang="da-DK" dirty="0"/>
              <a:t> have </a:t>
            </a:r>
            <a:r>
              <a:rPr lang="da-DK" dirty="0" err="1"/>
              <a:t>spread</a:t>
            </a:r>
            <a:r>
              <a:rPr lang="da-DK" dirty="0"/>
              <a:t> </a:t>
            </a:r>
            <a:r>
              <a:rPr lang="da-DK" dirty="0" err="1"/>
              <a:t>regardless</a:t>
            </a:r>
            <a:r>
              <a:rPr lang="da-DK" dirty="0"/>
              <a:t> of </a:t>
            </a:r>
            <a:r>
              <a:rPr lang="da-DK" dirty="0" err="1"/>
              <a:t>risk</a:t>
            </a:r>
            <a:r>
              <a:rPr lang="da-DK" dirty="0"/>
              <a:t> factors and </a:t>
            </a:r>
            <a:r>
              <a:rPr lang="da-DK" dirty="0" err="1"/>
              <a:t>some</a:t>
            </a:r>
            <a:r>
              <a:rPr lang="da-DK" dirty="0"/>
              <a:t> large, aggressive </a:t>
            </a:r>
            <a:r>
              <a:rPr lang="da-DK" dirty="0" err="1"/>
              <a:t>looking</a:t>
            </a:r>
            <a:r>
              <a:rPr lang="da-DK" dirty="0"/>
              <a:t> tumors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cured</a:t>
            </a:r>
            <a:r>
              <a:rPr lang="da-DK" dirty="0"/>
              <a:t> with simple </a:t>
            </a:r>
            <a:r>
              <a:rPr lang="da-DK" dirty="0" err="1"/>
              <a:t>surgery</a:t>
            </a:r>
            <a:r>
              <a:rPr lang="da-DK" dirty="0"/>
              <a:t>.</a:t>
            </a:r>
          </a:p>
          <a:p>
            <a:r>
              <a:rPr lang="da-DK" dirty="0"/>
              <a:t>This </a:t>
            </a:r>
            <a:r>
              <a:rPr lang="da-DK" dirty="0" err="1"/>
              <a:t>leads</a:t>
            </a:r>
            <a:r>
              <a:rPr lang="da-DK" dirty="0"/>
              <a:t> to 2 </a:t>
            </a:r>
            <a:r>
              <a:rPr lang="da-DK" dirty="0" err="1"/>
              <a:t>different</a:t>
            </a:r>
            <a:r>
              <a:rPr lang="da-DK" dirty="0"/>
              <a:t> </a:t>
            </a:r>
            <a:r>
              <a:rPr lang="da-DK" dirty="0" err="1"/>
              <a:t>issues</a:t>
            </a:r>
            <a:r>
              <a:rPr lang="da-DK" dirty="0"/>
              <a:t>, </a:t>
            </a:r>
            <a:r>
              <a:rPr lang="da-DK" dirty="0" err="1"/>
              <a:t>some</a:t>
            </a:r>
            <a:r>
              <a:rPr lang="da-DK" dirty="0"/>
              <a:t> patients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receive</a:t>
            </a:r>
            <a:r>
              <a:rPr lang="da-DK" dirty="0"/>
              <a:t> </a:t>
            </a:r>
            <a:r>
              <a:rPr lang="da-DK" dirty="0" err="1"/>
              <a:t>needless</a:t>
            </a:r>
            <a:r>
              <a:rPr lang="da-DK" dirty="0"/>
              <a:t> </a:t>
            </a:r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therapy</a:t>
            </a:r>
            <a:r>
              <a:rPr lang="da-DK" dirty="0"/>
              <a:t> and have </a:t>
            </a:r>
            <a:r>
              <a:rPr lang="da-DK" dirty="0" err="1"/>
              <a:t>unneeded</a:t>
            </a:r>
            <a:r>
              <a:rPr lang="da-DK" dirty="0"/>
              <a:t> </a:t>
            </a:r>
            <a:r>
              <a:rPr lang="da-DK" dirty="0" err="1"/>
              <a:t>adverse</a:t>
            </a:r>
            <a:r>
              <a:rPr lang="da-DK" dirty="0"/>
              <a:t> </a:t>
            </a:r>
            <a:r>
              <a:rPr lang="da-DK" dirty="0" err="1"/>
              <a:t>effects</a:t>
            </a:r>
            <a:r>
              <a:rPr lang="da-DK" dirty="0"/>
              <a:t> and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people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not </a:t>
            </a:r>
            <a:r>
              <a:rPr lang="da-DK" dirty="0" err="1"/>
              <a:t>receive</a:t>
            </a:r>
            <a:r>
              <a:rPr lang="da-DK" dirty="0"/>
              <a:t> </a:t>
            </a:r>
            <a:r>
              <a:rPr lang="da-DK" dirty="0" err="1"/>
              <a:t>curative</a:t>
            </a:r>
            <a:r>
              <a:rPr lang="da-DK" dirty="0"/>
              <a:t> </a:t>
            </a:r>
            <a:r>
              <a:rPr lang="da-DK" dirty="0" err="1"/>
              <a:t>treatment</a:t>
            </a:r>
            <a:r>
              <a:rPr lang="da-DK" dirty="0"/>
              <a:t>. </a:t>
            </a:r>
            <a:r>
              <a:rPr lang="da-DK" dirty="0" err="1"/>
              <a:t>Unneeded</a:t>
            </a:r>
            <a:r>
              <a:rPr lang="da-DK" dirty="0"/>
              <a:t> </a:t>
            </a:r>
            <a:r>
              <a:rPr lang="da-DK" dirty="0" err="1"/>
              <a:t>chemo</a:t>
            </a:r>
            <a:r>
              <a:rPr lang="da-DK" dirty="0"/>
              <a:t> </a:t>
            </a:r>
            <a:r>
              <a:rPr lang="da-DK" dirty="0" err="1"/>
              <a:t>might</a:t>
            </a:r>
            <a:r>
              <a:rPr lang="da-DK" dirty="0"/>
              <a:t> </a:t>
            </a:r>
            <a:r>
              <a:rPr lang="da-DK" dirty="0" err="1"/>
              <a:t>seem</a:t>
            </a:r>
            <a:r>
              <a:rPr lang="da-DK" dirty="0"/>
              <a:t> trivial, but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people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end up </a:t>
            </a:r>
            <a:r>
              <a:rPr lang="da-DK" dirty="0" err="1"/>
              <a:t>having</a:t>
            </a:r>
            <a:r>
              <a:rPr lang="da-DK" dirty="0"/>
              <a:t> permanent nerve </a:t>
            </a:r>
            <a:r>
              <a:rPr lang="da-DK" dirty="0" err="1"/>
              <a:t>damage</a:t>
            </a:r>
            <a:r>
              <a:rPr lang="da-DK" dirty="0"/>
              <a:t> and </a:t>
            </a:r>
            <a:r>
              <a:rPr lang="da-DK" dirty="0" err="1"/>
              <a:t>pain</a:t>
            </a:r>
            <a:r>
              <a:rPr lang="da-DK" dirty="0"/>
              <a:t> </a:t>
            </a:r>
            <a:r>
              <a:rPr lang="da-DK" dirty="0" err="1"/>
              <a:t>which</a:t>
            </a:r>
            <a:r>
              <a:rPr lang="da-DK" dirty="0"/>
              <a:t> has a </a:t>
            </a:r>
            <a:r>
              <a:rPr lang="da-DK" dirty="0" err="1"/>
              <a:t>huge</a:t>
            </a:r>
            <a:r>
              <a:rPr lang="da-DK" dirty="0"/>
              <a:t> </a:t>
            </a:r>
            <a:r>
              <a:rPr lang="da-DK" dirty="0" err="1"/>
              <a:t>impact</a:t>
            </a:r>
            <a:r>
              <a:rPr lang="da-DK" dirty="0"/>
              <a:t> on </a:t>
            </a:r>
            <a:r>
              <a:rPr lang="da-DK" dirty="0" err="1"/>
              <a:t>quality</a:t>
            </a:r>
            <a:r>
              <a:rPr lang="da-DK" dirty="0"/>
              <a:t> of </a:t>
            </a:r>
            <a:r>
              <a:rPr lang="da-DK" dirty="0" err="1"/>
              <a:t>life</a:t>
            </a:r>
            <a:r>
              <a:rPr lang="da-DK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031691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Every</a:t>
            </a:r>
            <a:r>
              <a:rPr lang="da-DK" dirty="0"/>
              <a:t> time a </a:t>
            </a:r>
            <a:r>
              <a:rPr lang="da-DK" dirty="0" err="1"/>
              <a:t>cell</a:t>
            </a:r>
            <a:r>
              <a:rPr lang="da-DK" dirty="0"/>
              <a:t> dies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of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released</a:t>
            </a:r>
            <a:r>
              <a:rPr lang="da-DK" dirty="0"/>
              <a:t>, </a:t>
            </a:r>
            <a:r>
              <a:rPr lang="da-DK" dirty="0" err="1"/>
              <a:t>this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is </a:t>
            </a:r>
            <a:r>
              <a:rPr lang="da-DK" dirty="0" err="1"/>
              <a:t>increased</a:t>
            </a:r>
            <a:r>
              <a:rPr lang="da-DK" dirty="0"/>
              <a:t> in tumors, due to </a:t>
            </a:r>
            <a:r>
              <a:rPr lang="da-DK" dirty="0" err="1"/>
              <a:t>increased</a:t>
            </a:r>
            <a:r>
              <a:rPr lang="da-DK" dirty="0"/>
              <a:t> rate of </a:t>
            </a:r>
            <a:r>
              <a:rPr lang="da-DK" dirty="0" err="1"/>
              <a:t>necrosis</a:t>
            </a:r>
            <a:r>
              <a:rPr lang="da-DK" dirty="0"/>
              <a:t>, </a:t>
            </a:r>
            <a:r>
              <a:rPr lang="da-DK" dirty="0" err="1"/>
              <a:t>hypoxia</a:t>
            </a:r>
            <a:r>
              <a:rPr lang="da-DK" dirty="0"/>
              <a:t>, </a:t>
            </a:r>
            <a:r>
              <a:rPr lang="da-DK" dirty="0" err="1"/>
              <a:t>unstable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etc. </a:t>
            </a:r>
          </a:p>
          <a:p>
            <a:r>
              <a:rPr lang="da-DK" dirty="0"/>
              <a:t>This tumor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contain</a:t>
            </a:r>
            <a:r>
              <a:rPr lang="da-DK" dirty="0"/>
              <a:t> the variations </a:t>
            </a:r>
            <a:r>
              <a:rPr lang="da-DK" dirty="0" err="1"/>
              <a:t>found</a:t>
            </a:r>
            <a:r>
              <a:rPr lang="da-DK" dirty="0"/>
              <a:t> in the cancer </a:t>
            </a:r>
            <a:r>
              <a:rPr lang="da-DK" dirty="0" err="1"/>
              <a:t>cells</a:t>
            </a:r>
            <a:r>
              <a:rPr lang="da-DK" dirty="0"/>
              <a:t> and due to a </a:t>
            </a:r>
            <a:r>
              <a:rPr lang="da-DK" dirty="0" err="1"/>
              <a:t>very</a:t>
            </a:r>
            <a:r>
              <a:rPr lang="da-DK" dirty="0"/>
              <a:t> short </a:t>
            </a:r>
            <a:r>
              <a:rPr lang="da-DK" dirty="0" err="1"/>
              <a:t>half-life</a:t>
            </a:r>
            <a:r>
              <a:rPr lang="da-DK" dirty="0"/>
              <a:t> (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say</a:t>
            </a:r>
            <a:r>
              <a:rPr lang="da-DK" dirty="0"/>
              <a:t> </a:t>
            </a:r>
            <a:r>
              <a:rPr lang="da-DK" dirty="0" err="1"/>
              <a:t>less</a:t>
            </a:r>
            <a:r>
              <a:rPr lang="da-DK" dirty="0"/>
              <a:t> </a:t>
            </a:r>
            <a:r>
              <a:rPr lang="da-DK" dirty="0" err="1"/>
              <a:t>than</a:t>
            </a:r>
            <a:r>
              <a:rPr lang="da-DK" dirty="0"/>
              <a:t> 2 </a:t>
            </a:r>
            <a:r>
              <a:rPr lang="da-DK" dirty="0" err="1"/>
              <a:t>hours</a:t>
            </a:r>
            <a:r>
              <a:rPr lang="da-DK" dirty="0"/>
              <a:t>)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</a:t>
            </a:r>
            <a:r>
              <a:rPr lang="da-DK" dirty="0" err="1"/>
              <a:t>reliable</a:t>
            </a:r>
            <a:r>
              <a:rPr lang="da-DK" dirty="0"/>
              <a:t> marker for </a:t>
            </a:r>
            <a:r>
              <a:rPr lang="da-DK" dirty="0" err="1"/>
              <a:t>presence</a:t>
            </a:r>
            <a:r>
              <a:rPr lang="da-DK" dirty="0"/>
              <a:t> of tumor </a:t>
            </a:r>
            <a:r>
              <a:rPr lang="da-DK" dirty="0" err="1"/>
              <a:t>cells</a:t>
            </a:r>
            <a:r>
              <a:rPr lang="da-DK" dirty="0"/>
              <a:t>. So the </a:t>
            </a:r>
            <a:r>
              <a:rPr lang="da-DK" dirty="0" err="1"/>
              <a:t>idea</a:t>
            </a:r>
            <a:r>
              <a:rPr lang="da-DK" dirty="0"/>
              <a:t> is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remove</a:t>
            </a:r>
            <a:r>
              <a:rPr lang="da-DK" dirty="0"/>
              <a:t> the tumor and mutations </a:t>
            </a:r>
            <a:r>
              <a:rPr lang="da-DK" dirty="0" err="1"/>
              <a:t>specific</a:t>
            </a:r>
            <a:r>
              <a:rPr lang="da-DK" dirty="0"/>
              <a:t> to the tumor is present in the </a:t>
            </a:r>
            <a:r>
              <a:rPr lang="da-DK" dirty="0" err="1"/>
              <a:t>cfDNA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know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there’s</a:t>
            </a:r>
            <a:r>
              <a:rPr lang="da-DK" dirty="0"/>
              <a:t> tumor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left</a:t>
            </a:r>
            <a:r>
              <a:rPr lang="da-DK" dirty="0"/>
              <a:t> </a:t>
            </a:r>
            <a:r>
              <a:rPr lang="da-DK" dirty="0" err="1"/>
              <a:t>behind</a:t>
            </a:r>
            <a:r>
              <a:rPr lang="da-DK" dirty="0"/>
              <a:t> and </a:t>
            </a:r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treatment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. Of </a:t>
            </a:r>
            <a:r>
              <a:rPr lang="da-DK" dirty="0" err="1"/>
              <a:t>course</a:t>
            </a:r>
            <a:r>
              <a:rPr lang="da-DK" dirty="0"/>
              <a:t> a </a:t>
            </a:r>
            <a:r>
              <a:rPr lang="da-DK" dirty="0" err="1"/>
              <a:t>certain</a:t>
            </a:r>
            <a:r>
              <a:rPr lang="da-DK" dirty="0"/>
              <a:t> tumor </a:t>
            </a:r>
            <a:r>
              <a:rPr lang="da-DK" dirty="0" err="1"/>
              <a:t>burden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detectable</a:t>
            </a:r>
            <a:r>
              <a:rPr lang="da-DK" dirty="0"/>
              <a:t>, but it </a:t>
            </a:r>
            <a:r>
              <a:rPr lang="da-DK" dirty="0" err="1"/>
              <a:t>should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more sensitive </a:t>
            </a:r>
            <a:r>
              <a:rPr lang="da-DK" dirty="0" err="1"/>
              <a:t>than</a:t>
            </a:r>
            <a:r>
              <a:rPr lang="da-DK" dirty="0"/>
              <a:t> the </a:t>
            </a:r>
            <a:r>
              <a:rPr lang="da-DK" dirty="0" err="1"/>
              <a:t>current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CT.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also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a long-term </a:t>
            </a:r>
            <a:r>
              <a:rPr lang="da-DK" dirty="0" err="1"/>
              <a:t>follow</a:t>
            </a:r>
            <a:r>
              <a:rPr lang="da-DK" dirty="0"/>
              <a:t> up </a:t>
            </a:r>
            <a:r>
              <a:rPr lang="da-DK" dirty="0" err="1"/>
              <a:t>modality</a:t>
            </a:r>
            <a:r>
              <a:rPr lang="da-DK" dirty="0"/>
              <a:t>. </a:t>
            </a:r>
            <a:r>
              <a:rPr lang="da-DK" dirty="0" err="1"/>
              <a:t>Instead</a:t>
            </a:r>
            <a:r>
              <a:rPr lang="da-DK" dirty="0"/>
              <a:t> of </a:t>
            </a:r>
            <a:r>
              <a:rPr lang="da-DK" dirty="0" err="1"/>
              <a:t>having</a:t>
            </a:r>
            <a:r>
              <a:rPr lang="da-DK" dirty="0"/>
              <a:t> to do </a:t>
            </a:r>
            <a:r>
              <a:rPr lang="da-DK" dirty="0" err="1"/>
              <a:t>mammograms</a:t>
            </a:r>
            <a:r>
              <a:rPr lang="da-DK" dirty="0"/>
              <a:t>, </a:t>
            </a:r>
            <a:r>
              <a:rPr lang="da-DK" dirty="0" err="1"/>
              <a:t>CT’s</a:t>
            </a:r>
            <a:r>
              <a:rPr lang="da-DK" dirty="0"/>
              <a:t> and fine-</a:t>
            </a:r>
            <a:r>
              <a:rPr lang="da-DK" dirty="0" err="1"/>
              <a:t>needle</a:t>
            </a:r>
            <a:r>
              <a:rPr lang="da-DK" dirty="0"/>
              <a:t> </a:t>
            </a:r>
            <a:r>
              <a:rPr lang="da-DK" dirty="0" err="1"/>
              <a:t>aspirates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monitor the </a:t>
            </a:r>
            <a:r>
              <a:rPr lang="da-DK" dirty="0" err="1"/>
              <a:t>peripheral</a:t>
            </a:r>
            <a:r>
              <a:rPr lang="da-DK" dirty="0"/>
              <a:t> </a:t>
            </a:r>
            <a:r>
              <a:rPr lang="da-DK" dirty="0" err="1"/>
              <a:t>blood</a:t>
            </a:r>
            <a:r>
              <a:rPr lang="da-DK" dirty="0"/>
              <a:t> for tumor </a:t>
            </a:r>
            <a:r>
              <a:rPr lang="da-DK" dirty="0" err="1"/>
              <a:t>specific</a:t>
            </a:r>
            <a:r>
              <a:rPr lang="da-DK" dirty="0"/>
              <a:t> mutations and </a:t>
            </a:r>
            <a:r>
              <a:rPr lang="da-DK" dirty="0" err="1"/>
              <a:t>react</a:t>
            </a:r>
            <a:r>
              <a:rPr lang="da-DK" dirty="0"/>
              <a:t> </a:t>
            </a:r>
            <a:r>
              <a:rPr lang="da-DK" dirty="0" err="1"/>
              <a:t>earlier</a:t>
            </a:r>
            <a:r>
              <a:rPr lang="da-DK" dirty="0"/>
              <a:t> to </a:t>
            </a:r>
            <a:r>
              <a:rPr lang="da-DK" dirty="0" err="1"/>
              <a:t>any</a:t>
            </a:r>
            <a:r>
              <a:rPr lang="da-DK" dirty="0"/>
              <a:t> sign of </a:t>
            </a:r>
            <a:r>
              <a:rPr lang="da-DK" dirty="0" err="1"/>
              <a:t>relapse</a:t>
            </a:r>
            <a:r>
              <a:rPr lang="da-DK" dirty="0"/>
              <a:t> (due to the </a:t>
            </a:r>
            <a:r>
              <a:rPr lang="da-DK" dirty="0" err="1"/>
              <a:t>modality</a:t>
            </a:r>
            <a:r>
              <a:rPr lang="da-DK" dirty="0"/>
              <a:t> </a:t>
            </a:r>
            <a:r>
              <a:rPr lang="da-DK" dirty="0" err="1"/>
              <a:t>being</a:t>
            </a:r>
            <a:r>
              <a:rPr lang="da-DK" dirty="0"/>
              <a:t> more sensitive) </a:t>
            </a:r>
            <a:r>
              <a:rPr lang="da-DK" dirty="0" err="1"/>
              <a:t>especially</a:t>
            </a:r>
            <a:r>
              <a:rPr lang="da-DK" dirty="0"/>
              <a:t> if the </a:t>
            </a:r>
            <a:r>
              <a:rPr lang="da-DK" dirty="0" err="1"/>
              <a:t>metastasis</a:t>
            </a:r>
            <a:r>
              <a:rPr lang="da-DK" dirty="0"/>
              <a:t> is diffuse or </a:t>
            </a:r>
            <a:r>
              <a:rPr lang="da-DK" dirty="0" err="1"/>
              <a:t>internal</a:t>
            </a:r>
            <a:r>
              <a:rPr lang="da-DK" dirty="0"/>
              <a:t>. </a:t>
            </a:r>
          </a:p>
          <a:p>
            <a:endParaRPr lang="da-DK" dirty="0"/>
          </a:p>
          <a:p>
            <a:r>
              <a:rPr lang="da-DK" dirty="0"/>
              <a:t>Nogen siger 50 </a:t>
            </a:r>
            <a:r>
              <a:rPr lang="da-DK" dirty="0" err="1"/>
              <a:t>mio</a:t>
            </a:r>
            <a:r>
              <a:rPr lang="da-DK" dirty="0"/>
              <a:t> maligne celler er nok til at give målbar </a:t>
            </a:r>
            <a:r>
              <a:rPr lang="da-DK" dirty="0" err="1"/>
              <a:t>ctDNA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37752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Every</a:t>
            </a:r>
            <a:r>
              <a:rPr lang="da-DK" dirty="0"/>
              <a:t> time a </a:t>
            </a:r>
            <a:r>
              <a:rPr lang="da-DK" dirty="0" err="1"/>
              <a:t>cell</a:t>
            </a:r>
            <a:r>
              <a:rPr lang="da-DK" dirty="0"/>
              <a:t> dies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of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released</a:t>
            </a:r>
            <a:r>
              <a:rPr lang="da-DK" dirty="0"/>
              <a:t>, </a:t>
            </a:r>
            <a:r>
              <a:rPr lang="da-DK" dirty="0" err="1"/>
              <a:t>this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is </a:t>
            </a:r>
            <a:r>
              <a:rPr lang="da-DK" dirty="0" err="1"/>
              <a:t>increased</a:t>
            </a:r>
            <a:r>
              <a:rPr lang="da-DK" dirty="0"/>
              <a:t> in tumors, due to </a:t>
            </a:r>
            <a:r>
              <a:rPr lang="da-DK" dirty="0" err="1"/>
              <a:t>increased</a:t>
            </a:r>
            <a:r>
              <a:rPr lang="da-DK" dirty="0"/>
              <a:t> rate of </a:t>
            </a:r>
            <a:r>
              <a:rPr lang="da-DK" dirty="0" err="1"/>
              <a:t>necrosis</a:t>
            </a:r>
            <a:r>
              <a:rPr lang="da-DK" dirty="0"/>
              <a:t>, </a:t>
            </a:r>
            <a:r>
              <a:rPr lang="da-DK" dirty="0" err="1"/>
              <a:t>hypoxia</a:t>
            </a:r>
            <a:r>
              <a:rPr lang="da-DK" dirty="0"/>
              <a:t>, </a:t>
            </a:r>
            <a:r>
              <a:rPr lang="da-DK" dirty="0" err="1"/>
              <a:t>unstable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etc. </a:t>
            </a:r>
          </a:p>
          <a:p>
            <a:r>
              <a:rPr lang="da-DK" dirty="0"/>
              <a:t>This tumor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contain</a:t>
            </a:r>
            <a:r>
              <a:rPr lang="da-DK" dirty="0"/>
              <a:t> the variations </a:t>
            </a:r>
            <a:r>
              <a:rPr lang="da-DK" dirty="0" err="1"/>
              <a:t>found</a:t>
            </a:r>
            <a:r>
              <a:rPr lang="da-DK" dirty="0"/>
              <a:t> in the cancer </a:t>
            </a:r>
            <a:r>
              <a:rPr lang="da-DK" dirty="0" err="1"/>
              <a:t>cells</a:t>
            </a:r>
            <a:r>
              <a:rPr lang="da-DK" dirty="0"/>
              <a:t> and due to a </a:t>
            </a:r>
            <a:r>
              <a:rPr lang="da-DK" dirty="0" err="1"/>
              <a:t>very</a:t>
            </a:r>
            <a:r>
              <a:rPr lang="da-DK" dirty="0"/>
              <a:t> short </a:t>
            </a:r>
            <a:r>
              <a:rPr lang="da-DK" dirty="0" err="1"/>
              <a:t>half-life</a:t>
            </a:r>
            <a:r>
              <a:rPr lang="da-DK" dirty="0"/>
              <a:t> (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say</a:t>
            </a:r>
            <a:r>
              <a:rPr lang="da-DK" dirty="0"/>
              <a:t> </a:t>
            </a:r>
            <a:r>
              <a:rPr lang="da-DK" dirty="0" err="1"/>
              <a:t>less</a:t>
            </a:r>
            <a:r>
              <a:rPr lang="da-DK" dirty="0"/>
              <a:t> </a:t>
            </a:r>
            <a:r>
              <a:rPr lang="da-DK" dirty="0" err="1"/>
              <a:t>than</a:t>
            </a:r>
            <a:r>
              <a:rPr lang="da-DK" dirty="0"/>
              <a:t> 2 </a:t>
            </a:r>
            <a:r>
              <a:rPr lang="da-DK" dirty="0" err="1"/>
              <a:t>hours</a:t>
            </a:r>
            <a:r>
              <a:rPr lang="da-DK" dirty="0"/>
              <a:t>)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</a:t>
            </a:r>
            <a:r>
              <a:rPr lang="da-DK" dirty="0" err="1"/>
              <a:t>reliable</a:t>
            </a:r>
            <a:r>
              <a:rPr lang="da-DK" dirty="0"/>
              <a:t> marker for </a:t>
            </a:r>
            <a:r>
              <a:rPr lang="da-DK" dirty="0" err="1"/>
              <a:t>presence</a:t>
            </a:r>
            <a:r>
              <a:rPr lang="da-DK" dirty="0"/>
              <a:t> of tumor </a:t>
            </a:r>
            <a:r>
              <a:rPr lang="da-DK" dirty="0" err="1"/>
              <a:t>cells</a:t>
            </a:r>
            <a:r>
              <a:rPr lang="da-DK" dirty="0"/>
              <a:t>. So the </a:t>
            </a:r>
            <a:r>
              <a:rPr lang="da-DK" dirty="0" err="1"/>
              <a:t>idea</a:t>
            </a:r>
            <a:r>
              <a:rPr lang="da-DK" dirty="0"/>
              <a:t> is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remove</a:t>
            </a:r>
            <a:r>
              <a:rPr lang="da-DK" dirty="0"/>
              <a:t> the tumor and mutations </a:t>
            </a:r>
            <a:r>
              <a:rPr lang="da-DK" dirty="0" err="1"/>
              <a:t>specific</a:t>
            </a:r>
            <a:r>
              <a:rPr lang="da-DK" dirty="0"/>
              <a:t> to the tumor is present in the </a:t>
            </a:r>
            <a:r>
              <a:rPr lang="da-DK" dirty="0" err="1"/>
              <a:t>cfDNA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know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there’s</a:t>
            </a:r>
            <a:r>
              <a:rPr lang="da-DK" dirty="0"/>
              <a:t> tumor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left</a:t>
            </a:r>
            <a:r>
              <a:rPr lang="da-DK" dirty="0"/>
              <a:t> </a:t>
            </a:r>
            <a:r>
              <a:rPr lang="da-DK" dirty="0" err="1"/>
              <a:t>behind</a:t>
            </a:r>
            <a:r>
              <a:rPr lang="da-DK" dirty="0"/>
              <a:t> and </a:t>
            </a:r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treatment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. Of </a:t>
            </a:r>
            <a:r>
              <a:rPr lang="da-DK" dirty="0" err="1"/>
              <a:t>course</a:t>
            </a:r>
            <a:r>
              <a:rPr lang="da-DK" dirty="0"/>
              <a:t> a </a:t>
            </a:r>
            <a:r>
              <a:rPr lang="da-DK" dirty="0" err="1"/>
              <a:t>certain</a:t>
            </a:r>
            <a:r>
              <a:rPr lang="da-DK" dirty="0"/>
              <a:t> tumor </a:t>
            </a:r>
            <a:r>
              <a:rPr lang="da-DK" dirty="0" err="1"/>
              <a:t>burden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detectable</a:t>
            </a:r>
            <a:r>
              <a:rPr lang="da-DK" dirty="0"/>
              <a:t>, but it </a:t>
            </a:r>
            <a:r>
              <a:rPr lang="da-DK" dirty="0" err="1"/>
              <a:t>should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more sensitive </a:t>
            </a:r>
            <a:r>
              <a:rPr lang="da-DK" dirty="0" err="1"/>
              <a:t>than</a:t>
            </a:r>
            <a:r>
              <a:rPr lang="da-DK" dirty="0"/>
              <a:t> the </a:t>
            </a:r>
            <a:r>
              <a:rPr lang="da-DK" dirty="0" err="1"/>
              <a:t>current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CT.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also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a long-term </a:t>
            </a:r>
            <a:r>
              <a:rPr lang="da-DK" dirty="0" err="1"/>
              <a:t>follow</a:t>
            </a:r>
            <a:r>
              <a:rPr lang="da-DK" dirty="0"/>
              <a:t> up </a:t>
            </a:r>
            <a:r>
              <a:rPr lang="da-DK" dirty="0" err="1"/>
              <a:t>modality</a:t>
            </a:r>
            <a:r>
              <a:rPr lang="da-DK" dirty="0"/>
              <a:t>. </a:t>
            </a:r>
            <a:r>
              <a:rPr lang="da-DK" dirty="0" err="1"/>
              <a:t>Instead</a:t>
            </a:r>
            <a:r>
              <a:rPr lang="da-DK" dirty="0"/>
              <a:t> of </a:t>
            </a:r>
            <a:r>
              <a:rPr lang="da-DK" dirty="0" err="1"/>
              <a:t>having</a:t>
            </a:r>
            <a:r>
              <a:rPr lang="da-DK" dirty="0"/>
              <a:t> to do </a:t>
            </a:r>
            <a:r>
              <a:rPr lang="da-DK" dirty="0" err="1"/>
              <a:t>mammograms</a:t>
            </a:r>
            <a:r>
              <a:rPr lang="da-DK" dirty="0"/>
              <a:t>, </a:t>
            </a:r>
            <a:r>
              <a:rPr lang="da-DK" dirty="0" err="1"/>
              <a:t>CT’s</a:t>
            </a:r>
            <a:r>
              <a:rPr lang="da-DK" dirty="0"/>
              <a:t> and fine-</a:t>
            </a:r>
            <a:r>
              <a:rPr lang="da-DK" dirty="0" err="1"/>
              <a:t>needle</a:t>
            </a:r>
            <a:r>
              <a:rPr lang="da-DK" dirty="0"/>
              <a:t> </a:t>
            </a:r>
            <a:r>
              <a:rPr lang="da-DK" dirty="0" err="1"/>
              <a:t>aspirates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monitor the </a:t>
            </a:r>
            <a:r>
              <a:rPr lang="da-DK" dirty="0" err="1"/>
              <a:t>peripheral</a:t>
            </a:r>
            <a:r>
              <a:rPr lang="da-DK" dirty="0"/>
              <a:t> </a:t>
            </a:r>
            <a:r>
              <a:rPr lang="da-DK" dirty="0" err="1"/>
              <a:t>blood</a:t>
            </a:r>
            <a:r>
              <a:rPr lang="da-DK" dirty="0"/>
              <a:t> for tumor </a:t>
            </a:r>
            <a:r>
              <a:rPr lang="da-DK" dirty="0" err="1"/>
              <a:t>specific</a:t>
            </a:r>
            <a:r>
              <a:rPr lang="da-DK" dirty="0"/>
              <a:t> mutations and </a:t>
            </a:r>
            <a:r>
              <a:rPr lang="da-DK" dirty="0" err="1"/>
              <a:t>react</a:t>
            </a:r>
            <a:r>
              <a:rPr lang="da-DK" dirty="0"/>
              <a:t> </a:t>
            </a:r>
            <a:r>
              <a:rPr lang="da-DK" dirty="0" err="1"/>
              <a:t>earlier</a:t>
            </a:r>
            <a:r>
              <a:rPr lang="da-DK" dirty="0"/>
              <a:t> to </a:t>
            </a:r>
            <a:r>
              <a:rPr lang="da-DK" dirty="0" err="1"/>
              <a:t>any</a:t>
            </a:r>
            <a:r>
              <a:rPr lang="da-DK" dirty="0"/>
              <a:t> sign of </a:t>
            </a:r>
            <a:r>
              <a:rPr lang="da-DK" dirty="0" err="1"/>
              <a:t>relapse</a:t>
            </a:r>
            <a:r>
              <a:rPr lang="da-DK" dirty="0"/>
              <a:t> (due to the </a:t>
            </a:r>
            <a:r>
              <a:rPr lang="da-DK" dirty="0" err="1"/>
              <a:t>modality</a:t>
            </a:r>
            <a:r>
              <a:rPr lang="da-DK" dirty="0"/>
              <a:t> </a:t>
            </a:r>
            <a:r>
              <a:rPr lang="da-DK" dirty="0" err="1"/>
              <a:t>being</a:t>
            </a:r>
            <a:r>
              <a:rPr lang="da-DK" dirty="0"/>
              <a:t> more sensitive) </a:t>
            </a:r>
            <a:r>
              <a:rPr lang="da-DK" dirty="0" err="1"/>
              <a:t>especially</a:t>
            </a:r>
            <a:r>
              <a:rPr lang="da-DK" dirty="0"/>
              <a:t> if the </a:t>
            </a:r>
            <a:r>
              <a:rPr lang="da-DK" dirty="0" err="1"/>
              <a:t>metastasis</a:t>
            </a:r>
            <a:r>
              <a:rPr lang="da-DK" dirty="0"/>
              <a:t> is diffuse or </a:t>
            </a:r>
            <a:r>
              <a:rPr lang="da-DK" dirty="0" err="1"/>
              <a:t>internal</a:t>
            </a:r>
            <a:r>
              <a:rPr lang="da-DK" dirty="0"/>
              <a:t>. </a:t>
            </a:r>
          </a:p>
          <a:p>
            <a:endParaRPr lang="da-DK" dirty="0"/>
          </a:p>
          <a:p>
            <a:r>
              <a:rPr lang="da-DK" dirty="0"/>
              <a:t>Nogen siger 50 </a:t>
            </a:r>
            <a:r>
              <a:rPr lang="da-DK" dirty="0" err="1"/>
              <a:t>mio</a:t>
            </a:r>
            <a:r>
              <a:rPr lang="da-DK" dirty="0"/>
              <a:t> maligne celler er nok til at </a:t>
            </a:r>
            <a:r>
              <a:rPr lang="da-DK" dirty="0" err="1"/>
              <a:t>givve</a:t>
            </a:r>
            <a:r>
              <a:rPr lang="da-DK" dirty="0"/>
              <a:t> målbar </a:t>
            </a:r>
            <a:r>
              <a:rPr lang="da-DK" dirty="0" err="1"/>
              <a:t>ctDNA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817614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Every</a:t>
            </a:r>
            <a:r>
              <a:rPr lang="da-DK" dirty="0"/>
              <a:t> time a </a:t>
            </a:r>
            <a:r>
              <a:rPr lang="da-DK" dirty="0" err="1"/>
              <a:t>cell</a:t>
            </a:r>
            <a:r>
              <a:rPr lang="da-DK" dirty="0"/>
              <a:t> dies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of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released</a:t>
            </a:r>
            <a:r>
              <a:rPr lang="da-DK" dirty="0"/>
              <a:t>, </a:t>
            </a:r>
            <a:r>
              <a:rPr lang="da-DK" dirty="0" err="1"/>
              <a:t>this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is </a:t>
            </a:r>
            <a:r>
              <a:rPr lang="da-DK" dirty="0" err="1"/>
              <a:t>increased</a:t>
            </a:r>
            <a:r>
              <a:rPr lang="da-DK" dirty="0"/>
              <a:t> in tumors, due to </a:t>
            </a:r>
            <a:r>
              <a:rPr lang="da-DK" dirty="0" err="1"/>
              <a:t>increased</a:t>
            </a:r>
            <a:r>
              <a:rPr lang="da-DK" dirty="0"/>
              <a:t> rate of </a:t>
            </a:r>
            <a:r>
              <a:rPr lang="da-DK" dirty="0" err="1"/>
              <a:t>necrosis</a:t>
            </a:r>
            <a:r>
              <a:rPr lang="da-DK" dirty="0"/>
              <a:t>, </a:t>
            </a:r>
            <a:r>
              <a:rPr lang="da-DK" dirty="0" err="1"/>
              <a:t>hypoxia</a:t>
            </a:r>
            <a:r>
              <a:rPr lang="da-DK" dirty="0"/>
              <a:t>, </a:t>
            </a:r>
            <a:r>
              <a:rPr lang="da-DK" dirty="0" err="1"/>
              <a:t>unstable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etc. </a:t>
            </a:r>
          </a:p>
          <a:p>
            <a:r>
              <a:rPr lang="da-DK" dirty="0"/>
              <a:t>This tumor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contain</a:t>
            </a:r>
            <a:r>
              <a:rPr lang="da-DK" dirty="0"/>
              <a:t> the variations </a:t>
            </a:r>
            <a:r>
              <a:rPr lang="da-DK" dirty="0" err="1"/>
              <a:t>found</a:t>
            </a:r>
            <a:r>
              <a:rPr lang="da-DK" dirty="0"/>
              <a:t> in the cancer </a:t>
            </a:r>
            <a:r>
              <a:rPr lang="da-DK" dirty="0" err="1"/>
              <a:t>cells</a:t>
            </a:r>
            <a:r>
              <a:rPr lang="da-DK" dirty="0"/>
              <a:t> and due to a </a:t>
            </a:r>
            <a:r>
              <a:rPr lang="da-DK" dirty="0" err="1"/>
              <a:t>very</a:t>
            </a:r>
            <a:r>
              <a:rPr lang="da-DK" dirty="0"/>
              <a:t> short </a:t>
            </a:r>
            <a:r>
              <a:rPr lang="da-DK" dirty="0" err="1"/>
              <a:t>half-life</a:t>
            </a:r>
            <a:r>
              <a:rPr lang="da-DK" dirty="0"/>
              <a:t> (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say</a:t>
            </a:r>
            <a:r>
              <a:rPr lang="da-DK" dirty="0"/>
              <a:t> </a:t>
            </a:r>
            <a:r>
              <a:rPr lang="da-DK" dirty="0" err="1"/>
              <a:t>less</a:t>
            </a:r>
            <a:r>
              <a:rPr lang="da-DK" dirty="0"/>
              <a:t> </a:t>
            </a:r>
            <a:r>
              <a:rPr lang="da-DK" dirty="0" err="1"/>
              <a:t>than</a:t>
            </a:r>
            <a:r>
              <a:rPr lang="da-DK" dirty="0"/>
              <a:t> 2 </a:t>
            </a:r>
            <a:r>
              <a:rPr lang="da-DK" dirty="0" err="1"/>
              <a:t>hours</a:t>
            </a:r>
            <a:r>
              <a:rPr lang="da-DK" dirty="0"/>
              <a:t>)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</a:t>
            </a:r>
            <a:r>
              <a:rPr lang="da-DK" dirty="0" err="1"/>
              <a:t>reliable</a:t>
            </a:r>
            <a:r>
              <a:rPr lang="da-DK" dirty="0"/>
              <a:t> marker for </a:t>
            </a:r>
            <a:r>
              <a:rPr lang="da-DK" dirty="0" err="1"/>
              <a:t>presence</a:t>
            </a:r>
            <a:r>
              <a:rPr lang="da-DK" dirty="0"/>
              <a:t> of tumor </a:t>
            </a:r>
            <a:r>
              <a:rPr lang="da-DK" dirty="0" err="1"/>
              <a:t>cells</a:t>
            </a:r>
            <a:r>
              <a:rPr lang="da-DK" dirty="0"/>
              <a:t>. So the </a:t>
            </a:r>
            <a:r>
              <a:rPr lang="da-DK" dirty="0" err="1"/>
              <a:t>idea</a:t>
            </a:r>
            <a:r>
              <a:rPr lang="da-DK" dirty="0"/>
              <a:t> is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remove</a:t>
            </a:r>
            <a:r>
              <a:rPr lang="da-DK" dirty="0"/>
              <a:t> the tumor and mutations </a:t>
            </a:r>
            <a:r>
              <a:rPr lang="da-DK" dirty="0" err="1"/>
              <a:t>specific</a:t>
            </a:r>
            <a:r>
              <a:rPr lang="da-DK" dirty="0"/>
              <a:t> to the tumor is present in the </a:t>
            </a:r>
            <a:r>
              <a:rPr lang="da-DK" dirty="0" err="1"/>
              <a:t>cfDNA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know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there’s</a:t>
            </a:r>
            <a:r>
              <a:rPr lang="da-DK" dirty="0"/>
              <a:t> tumor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left</a:t>
            </a:r>
            <a:r>
              <a:rPr lang="da-DK" dirty="0"/>
              <a:t> </a:t>
            </a:r>
            <a:r>
              <a:rPr lang="da-DK" dirty="0" err="1"/>
              <a:t>behind</a:t>
            </a:r>
            <a:r>
              <a:rPr lang="da-DK" dirty="0"/>
              <a:t> and </a:t>
            </a:r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treatment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. Of </a:t>
            </a:r>
            <a:r>
              <a:rPr lang="da-DK" dirty="0" err="1"/>
              <a:t>course</a:t>
            </a:r>
            <a:r>
              <a:rPr lang="da-DK" dirty="0"/>
              <a:t> a </a:t>
            </a:r>
            <a:r>
              <a:rPr lang="da-DK" dirty="0" err="1"/>
              <a:t>certain</a:t>
            </a:r>
            <a:r>
              <a:rPr lang="da-DK" dirty="0"/>
              <a:t> tumor </a:t>
            </a:r>
            <a:r>
              <a:rPr lang="da-DK" dirty="0" err="1"/>
              <a:t>burden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detectable</a:t>
            </a:r>
            <a:r>
              <a:rPr lang="da-DK" dirty="0"/>
              <a:t>, but it </a:t>
            </a:r>
            <a:r>
              <a:rPr lang="da-DK" dirty="0" err="1"/>
              <a:t>should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more sensitive </a:t>
            </a:r>
            <a:r>
              <a:rPr lang="da-DK" dirty="0" err="1"/>
              <a:t>than</a:t>
            </a:r>
            <a:r>
              <a:rPr lang="da-DK" dirty="0"/>
              <a:t> the </a:t>
            </a:r>
            <a:r>
              <a:rPr lang="da-DK" dirty="0" err="1"/>
              <a:t>current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CT.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also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a long-term </a:t>
            </a:r>
            <a:r>
              <a:rPr lang="da-DK" dirty="0" err="1"/>
              <a:t>follow</a:t>
            </a:r>
            <a:r>
              <a:rPr lang="da-DK" dirty="0"/>
              <a:t> up </a:t>
            </a:r>
            <a:r>
              <a:rPr lang="da-DK" dirty="0" err="1"/>
              <a:t>modality</a:t>
            </a:r>
            <a:r>
              <a:rPr lang="da-DK" dirty="0"/>
              <a:t>. </a:t>
            </a:r>
            <a:r>
              <a:rPr lang="da-DK" dirty="0" err="1"/>
              <a:t>Instead</a:t>
            </a:r>
            <a:r>
              <a:rPr lang="da-DK" dirty="0"/>
              <a:t> of </a:t>
            </a:r>
            <a:r>
              <a:rPr lang="da-DK" dirty="0" err="1"/>
              <a:t>having</a:t>
            </a:r>
            <a:r>
              <a:rPr lang="da-DK" dirty="0"/>
              <a:t> to do </a:t>
            </a:r>
            <a:r>
              <a:rPr lang="da-DK" dirty="0" err="1"/>
              <a:t>mammograms</a:t>
            </a:r>
            <a:r>
              <a:rPr lang="da-DK" dirty="0"/>
              <a:t>, </a:t>
            </a:r>
            <a:r>
              <a:rPr lang="da-DK" dirty="0" err="1"/>
              <a:t>CT’s</a:t>
            </a:r>
            <a:r>
              <a:rPr lang="da-DK" dirty="0"/>
              <a:t> and fine-</a:t>
            </a:r>
            <a:r>
              <a:rPr lang="da-DK" dirty="0" err="1"/>
              <a:t>needle</a:t>
            </a:r>
            <a:r>
              <a:rPr lang="da-DK" dirty="0"/>
              <a:t> </a:t>
            </a:r>
            <a:r>
              <a:rPr lang="da-DK" dirty="0" err="1"/>
              <a:t>aspirates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monitor the </a:t>
            </a:r>
            <a:r>
              <a:rPr lang="da-DK" dirty="0" err="1"/>
              <a:t>peripheral</a:t>
            </a:r>
            <a:r>
              <a:rPr lang="da-DK" dirty="0"/>
              <a:t> </a:t>
            </a:r>
            <a:r>
              <a:rPr lang="da-DK" dirty="0" err="1"/>
              <a:t>blood</a:t>
            </a:r>
            <a:r>
              <a:rPr lang="da-DK" dirty="0"/>
              <a:t> for tumor </a:t>
            </a:r>
            <a:r>
              <a:rPr lang="da-DK" dirty="0" err="1"/>
              <a:t>specific</a:t>
            </a:r>
            <a:r>
              <a:rPr lang="da-DK" dirty="0"/>
              <a:t> mutations and </a:t>
            </a:r>
            <a:r>
              <a:rPr lang="da-DK" dirty="0" err="1"/>
              <a:t>react</a:t>
            </a:r>
            <a:r>
              <a:rPr lang="da-DK" dirty="0"/>
              <a:t> </a:t>
            </a:r>
            <a:r>
              <a:rPr lang="da-DK" dirty="0" err="1"/>
              <a:t>earlier</a:t>
            </a:r>
            <a:r>
              <a:rPr lang="da-DK" dirty="0"/>
              <a:t> to </a:t>
            </a:r>
            <a:r>
              <a:rPr lang="da-DK" dirty="0" err="1"/>
              <a:t>any</a:t>
            </a:r>
            <a:r>
              <a:rPr lang="da-DK" dirty="0"/>
              <a:t> sign of </a:t>
            </a:r>
            <a:r>
              <a:rPr lang="da-DK" dirty="0" err="1"/>
              <a:t>relapse</a:t>
            </a:r>
            <a:r>
              <a:rPr lang="da-DK" dirty="0"/>
              <a:t> (due to the </a:t>
            </a:r>
            <a:r>
              <a:rPr lang="da-DK" dirty="0" err="1"/>
              <a:t>modality</a:t>
            </a:r>
            <a:r>
              <a:rPr lang="da-DK" dirty="0"/>
              <a:t> </a:t>
            </a:r>
            <a:r>
              <a:rPr lang="da-DK" dirty="0" err="1"/>
              <a:t>being</a:t>
            </a:r>
            <a:r>
              <a:rPr lang="da-DK" dirty="0"/>
              <a:t> more sensitive) </a:t>
            </a:r>
            <a:r>
              <a:rPr lang="da-DK" dirty="0" err="1"/>
              <a:t>especially</a:t>
            </a:r>
            <a:r>
              <a:rPr lang="da-DK" dirty="0"/>
              <a:t> if the </a:t>
            </a:r>
            <a:r>
              <a:rPr lang="da-DK" dirty="0" err="1"/>
              <a:t>metastasis</a:t>
            </a:r>
            <a:r>
              <a:rPr lang="da-DK" dirty="0"/>
              <a:t> is diffuse or </a:t>
            </a:r>
            <a:r>
              <a:rPr lang="da-DK" dirty="0" err="1"/>
              <a:t>internal</a:t>
            </a:r>
            <a:r>
              <a:rPr lang="da-DK" dirty="0"/>
              <a:t>. </a:t>
            </a:r>
          </a:p>
          <a:p>
            <a:endParaRPr lang="da-DK" dirty="0"/>
          </a:p>
          <a:p>
            <a:r>
              <a:rPr lang="da-DK" dirty="0"/>
              <a:t>Nogen siger 50 </a:t>
            </a:r>
            <a:r>
              <a:rPr lang="da-DK" dirty="0" err="1"/>
              <a:t>mio</a:t>
            </a:r>
            <a:r>
              <a:rPr lang="da-DK" dirty="0"/>
              <a:t> maligne celler er nok til at give målbar </a:t>
            </a:r>
            <a:r>
              <a:rPr lang="da-DK" dirty="0" err="1"/>
              <a:t>ctDNA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750982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Er der </a:t>
            </a:r>
            <a:r>
              <a:rPr lang="da-DK" dirty="0" err="1"/>
              <a:t>cfDNA</a:t>
            </a:r>
            <a:r>
              <a:rPr lang="da-DK" dirty="0"/>
              <a:t> mens tumor er present</a:t>
            </a:r>
          </a:p>
          <a:p>
            <a:r>
              <a:rPr lang="da-DK" dirty="0"/>
              <a:t>Kan det genfindes ved senere kontroller</a:t>
            </a:r>
          </a:p>
          <a:p>
            <a:r>
              <a:rPr lang="da-DK" dirty="0"/>
              <a:t>Bruges til at </a:t>
            </a:r>
            <a:r>
              <a:rPr lang="da-DK" dirty="0" err="1"/>
              <a:t>tracke</a:t>
            </a:r>
            <a:r>
              <a:rPr lang="da-DK" dirty="0"/>
              <a:t> sygdom, findes det før synlige metastaser (snyd relativt til mennesker da dårligere modaliteter). </a:t>
            </a:r>
          </a:p>
          <a:p>
            <a:r>
              <a:rPr lang="da-DK" dirty="0"/>
              <a:t>Evt. undersøge sammenhæng mellem mængde og sygdomsbyrde (større tumor, mere </a:t>
            </a:r>
            <a:r>
              <a:rPr lang="da-DK" dirty="0" err="1"/>
              <a:t>ctDNA</a:t>
            </a:r>
            <a:r>
              <a:rPr lang="da-DK" dirty="0"/>
              <a:t>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/>
              <a:t>(Is </a:t>
            </a:r>
            <a:r>
              <a:rPr lang="da-DK" dirty="0" err="1"/>
              <a:t>there</a:t>
            </a:r>
            <a:r>
              <a:rPr lang="da-DK" dirty="0"/>
              <a:t> a </a:t>
            </a:r>
            <a:r>
              <a:rPr lang="da-DK" dirty="0" err="1"/>
              <a:t>correlation</a:t>
            </a:r>
            <a:r>
              <a:rPr lang="da-DK" dirty="0"/>
              <a:t> </a:t>
            </a:r>
            <a:r>
              <a:rPr lang="da-DK" dirty="0" err="1"/>
              <a:t>between</a:t>
            </a:r>
            <a:r>
              <a:rPr lang="da-DK" dirty="0"/>
              <a:t> </a:t>
            </a: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levels</a:t>
            </a:r>
            <a:r>
              <a:rPr lang="da-DK" dirty="0"/>
              <a:t> and </a:t>
            </a:r>
            <a:r>
              <a:rPr lang="da-DK" dirty="0" err="1"/>
              <a:t>disease</a:t>
            </a:r>
            <a:r>
              <a:rPr lang="da-DK" dirty="0"/>
              <a:t> </a:t>
            </a:r>
            <a:r>
              <a:rPr lang="da-DK" dirty="0" err="1"/>
              <a:t>burden</a:t>
            </a:r>
            <a:r>
              <a:rPr lang="da-DK" dirty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a-DK" dirty="0"/>
          </a:p>
          <a:p>
            <a:endParaRPr lang="da-DK" dirty="0"/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64139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FC122-8651-134A-B46B-B9E744CF43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A0A4AE-9539-0D42-A6A5-FD7B1B7862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25BAA-FD39-F149-9B7C-095C9B0E7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79096-49C5-F946-98E1-C1E3024C3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072C6A-13C0-F943-873D-B5E9AEBD0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8944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311F5-50A0-AA45-9A0A-DA6AE09D7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D2C8A2-98F1-6B40-AB4A-0BC1E2E54D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9BEA8B-47D3-5148-991B-4D6A8A421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B475AD-BB82-EC49-B02A-F8CA8631F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89A3E-B136-AD43-B018-979451ABF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91864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7C1245-4669-0D42-8EC8-CAB89CB757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A067F3-8098-2641-A5E5-F5394ED836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80746C-5837-0A45-99B1-28EF18A83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69E89-9D8C-AC47-92F3-2E190F897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9CD8A7-A15F-934D-A2B8-6F63396A1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468097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image lar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/>
              <a:t>Click icon to insert image  </a:t>
            </a:r>
            <a:br>
              <a:rPr lang="en-GB"/>
            </a:br>
            <a:r>
              <a:rPr lang="en-GB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8556FC4-408D-434F-B806-6794C0731CE5}" type="datetime1">
              <a:rPr lang="en-GB" smtClean="0"/>
              <a:t>21/08/2020</a:t>
            </a:fld>
            <a:endParaRPr lang="en-GB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add subtitle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96054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37CCE-5AC4-5F49-9111-4137235B3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F31C2-35B2-BC49-A200-7CE867B20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8AAE7-28D2-0C42-87B4-631B90E68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BC1A2E-599D-4E42-9964-ED056D578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EA6247-66AF-BD4B-B06A-F761FF74D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37785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1D573-B9D5-CE4D-B177-FFA703441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D54AC4-20F2-B74F-9EEE-C6BC65760D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44583-4C98-514B-B487-58836194B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E71723-5BBA-7E44-952D-53615842D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6BE903-B3A4-5C4C-A642-B32C1D382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78232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99BD8-2F84-9842-B841-49AE7BA8A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E1FCB-2CBB-AA49-BEBC-E447A5BAFD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77D257-9CEA-A441-B241-DAA69070A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8F92DB-666D-5D41-8B7D-197F43162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85C5F-F75B-5144-AEE5-F7A87D974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632680-CAE5-444E-AB86-83EFBEB5B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78205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48A2C-5DAC-0A46-8102-87DB15264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214211-0948-EF47-B0C3-9A5BB7E866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4769DA-6E5D-C34A-AD27-CAF0D6D6BA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6866A1-E64A-F044-B81A-EFFFC1A8CE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A409E9-F1A0-F645-B7F0-92F265880B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774F6-7CA4-5A46-A8D9-17555163E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1353E8-5500-FE4D-AF0F-9D070A1FA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78A24E-9AF3-104A-9F33-BC76C4F7B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07129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613BE-D2B7-844A-915D-58EA0686D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DF4D3-24C1-E245-A88B-E6A75BDE6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14EEA-40D8-664A-A79B-BC188FBA8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5B48E9-8FCD-A342-B90B-701391155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93416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FE5916-469B-8D47-AC4F-127C41F16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A000E4-AE28-FB4C-888A-B08CC85D7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BA06B-0747-CA49-BE50-390BC7EF2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82839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39B48-8974-2D45-A348-8D43D1BCF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3DE82-81E4-3F4C-BE87-6BCBFC577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50A002-0069-9744-AE11-9EFE4FEFDD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DE09DB-6B23-B34F-9837-B1A7E835E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C24C13-DB81-3045-8737-69413F769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50E556-4393-614D-94B9-05C339A9B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38335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F9E49-24FA-D844-A7C6-515EFC1BF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842856-C51B-884D-9565-32613C8C13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67485D-36E2-6249-8657-1BD6A73CC2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D3BA4C-E837-4742-B264-AFDBE8316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D2EBD6-EBCD-0E45-8DAC-640B111AF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C2571A-264C-8B4C-8D6B-D93E57687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60396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F784DA-ACAC-784B-A505-9AE9149C2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5EDD7A-0657-024A-A275-99FD09A9A5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CC247-5C6E-0D4D-88D3-E150CFCDB7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A4BEB-B120-2E44-B28D-00CADE084C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3F778-EFE6-224D-B561-0C47E1A23D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57699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doi-org.ep.fjernadgang.kb.dk/10.1016/j.csbj.2018.10.002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34FC0442-8CC4-9E40-A897-5EAFCCF6E4A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3014" b="13014"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8378D9-5F5F-E748-894A-4B8A0B6324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FC6CE6-98E9-1C4C-B0DE-5CBFE0677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56FC4-408D-434F-B806-6794C0731CE5}" type="datetime1">
              <a:rPr lang="en-GB" smtClean="0"/>
              <a:t>21/08/2020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202F2F-8489-B947-B88D-47275364C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pPr/>
              <a:t>1</a:t>
            </a:fld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5C70D97-C802-E24B-8506-02D696DA70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22257" y="3942087"/>
            <a:ext cx="4979193" cy="1358659"/>
          </a:xfrm>
        </p:spPr>
        <p:txBody>
          <a:bodyPr/>
          <a:lstStyle/>
          <a:p>
            <a:r>
              <a:rPr lang="da-DK" dirty="0"/>
              <a:t>Sophie Agger, </a:t>
            </a:r>
            <a:r>
              <a:rPr lang="da-DK" dirty="0" err="1"/>
              <a:t>PhD</a:t>
            </a:r>
            <a:r>
              <a:rPr lang="da-DK" dirty="0"/>
              <a:t> student</a:t>
            </a:r>
          </a:p>
          <a:p>
            <a:endParaRPr lang="da-DK" sz="1200" dirty="0"/>
          </a:p>
          <a:p>
            <a:r>
              <a:rPr lang="da-DK" sz="1200" dirty="0"/>
              <a:t>Supervisors:</a:t>
            </a:r>
          </a:p>
          <a:p>
            <a:r>
              <a:rPr lang="da-DK" sz="1200" dirty="0" err="1"/>
              <a:t>Associate</a:t>
            </a:r>
            <a:r>
              <a:rPr lang="da-DK" sz="1200" dirty="0"/>
              <a:t> professor Maja Arendt, DVM, </a:t>
            </a:r>
            <a:r>
              <a:rPr lang="da-DK" sz="1200" dirty="0" err="1"/>
              <a:t>PhD</a:t>
            </a:r>
            <a:r>
              <a:rPr lang="da-DK" sz="1200" dirty="0"/>
              <a:t>, </a:t>
            </a:r>
            <a:r>
              <a:rPr lang="da-DK" sz="1200" dirty="0" err="1"/>
              <a:t>DipECVIM</a:t>
            </a:r>
            <a:r>
              <a:rPr lang="da-DK" sz="1200" dirty="0"/>
              <a:t>-CA(</a:t>
            </a:r>
            <a:r>
              <a:rPr lang="da-DK" sz="1200" dirty="0" err="1"/>
              <a:t>onc</a:t>
            </a:r>
            <a:r>
              <a:rPr lang="da-DK" sz="1200" dirty="0"/>
              <a:t>) </a:t>
            </a:r>
          </a:p>
          <a:p>
            <a:r>
              <a:rPr lang="da-DK" sz="1200" dirty="0"/>
              <a:t>Professor Kerstin Lindblad-</a:t>
            </a:r>
            <a:r>
              <a:rPr lang="da-DK" sz="1200" dirty="0" err="1"/>
              <a:t>Toh</a:t>
            </a:r>
            <a:r>
              <a:rPr lang="da-DK" sz="1200" dirty="0"/>
              <a:t>, </a:t>
            </a:r>
            <a:r>
              <a:rPr lang="da-DK" sz="1200" dirty="0" err="1"/>
              <a:t>PhD</a:t>
            </a:r>
            <a:br>
              <a:rPr lang="da-DK" sz="1200" dirty="0"/>
            </a:br>
            <a:r>
              <a:rPr lang="da-DK" sz="1200" dirty="0"/>
              <a:t>Professor Annemarie T. Kristensen, DVM, </a:t>
            </a:r>
            <a:r>
              <a:rPr lang="da-DK" sz="1200" dirty="0" err="1"/>
              <a:t>PhD</a:t>
            </a:r>
            <a:r>
              <a:rPr lang="da-DK" sz="1200" dirty="0"/>
              <a:t>, DACVIM-SA, </a:t>
            </a:r>
            <a:r>
              <a:rPr lang="da-DK" sz="1200" dirty="0" err="1"/>
              <a:t>DipECVIM</a:t>
            </a:r>
            <a:r>
              <a:rPr lang="da-DK" sz="1200" dirty="0"/>
              <a:t>-CA, </a:t>
            </a:r>
            <a:r>
              <a:rPr lang="da-DK" sz="1200" dirty="0" err="1"/>
              <a:t>DipECVIM</a:t>
            </a:r>
            <a:r>
              <a:rPr lang="da-DK" sz="1200" dirty="0"/>
              <a:t>-CA(</a:t>
            </a:r>
            <a:r>
              <a:rPr lang="da-DK" sz="1200" dirty="0" err="1"/>
              <a:t>onc</a:t>
            </a:r>
            <a:r>
              <a:rPr lang="da-DK" sz="1200" dirty="0"/>
              <a:t>)</a:t>
            </a:r>
          </a:p>
          <a:p>
            <a:endParaRPr lang="da-DK" sz="12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4E942CB-4E89-634A-9D70-51CCA09A794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>
                <a:solidFill>
                  <a:srgbClr val="9D1B1F"/>
                </a:solidFill>
              </a:rPr>
              <a:t>Liquid </a:t>
            </a:r>
            <a:r>
              <a:rPr lang="da-DK" dirty="0" err="1">
                <a:solidFill>
                  <a:srgbClr val="9D1B1F"/>
                </a:solidFill>
              </a:rPr>
              <a:t>biopsies</a:t>
            </a:r>
            <a:r>
              <a:rPr lang="da-DK" dirty="0">
                <a:solidFill>
                  <a:srgbClr val="9D1B1F"/>
                </a:solidFill>
              </a:rPr>
              <a:t> as a </a:t>
            </a:r>
            <a:r>
              <a:rPr lang="da-DK" dirty="0" err="1">
                <a:solidFill>
                  <a:srgbClr val="9D1B1F"/>
                </a:solidFill>
              </a:rPr>
              <a:t>tool</a:t>
            </a:r>
            <a:r>
              <a:rPr lang="da-DK" dirty="0">
                <a:solidFill>
                  <a:srgbClr val="9D1B1F"/>
                </a:solidFill>
              </a:rPr>
              <a:t> for </a:t>
            </a:r>
            <a:r>
              <a:rPr lang="da-DK" dirty="0" err="1">
                <a:solidFill>
                  <a:srgbClr val="9D1B1F"/>
                </a:solidFill>
              </a:rPr>
              <a:t>monitoring</a:t>
            </a:r>
            <a:r>
              <a:rPr lang="da-DK" dirty="0">
                <a:solidFill>
                  <a:srgbClr val="9D1B1F"/>
                </a:solidFill>
              </a:rPr>
              <a:t> </a:t>
            </a:r>
            <a:r>
              <a:rPr lang="da-DK" dirty="0" err="1">
                <a:solidFill>
                  <a:srgbClr val="9D1B1F"/>
                </a:solidFill>
              </a:rPr>
              <a:t>canine</a:t>
            </a:r>
            <a:r>
              <a:rPr lang="da-DK" dirty="0">
                <a:solidFill>
                  <a:srgbClr val="9D1B1F"/>
                </a:solidFill>
              </a:rPr>
              <a:t>  </a:t>
            </a:r>
            <a:r>
              <a:rPr lang="da-DK" dirty="0" err="1">
                <a:solidFill>
                  <a:srgbClr val="9D1B1F"/>
                </a:solidFill>
              </a:rPr>
              <a:t>mammary</a:t>
            </a:r>
            <a:r>
              <a:rPr lang="da-DK" dirty="0">
                <a:solidFill>
                  <a:srgbClr val="9D1B1F"/>
                </a:solidFill>
              </a:rPr>
              <a:t> </a:t>
            </a:r>
            <a:r>
              <a:rPr lang="da-DK" dirty="0" err="1">
                <a:solidFill>
                  <a:srgbClr val="9D1B1F"/>
                </a:solidFill>
              </a:rPr>
              <a:t>carcinomas</a:t>
            </a:r>
            <a:endParaRPr lang="da-DK" dirty="0">
              <a:solidFill>
                <a:srgbClr val="9D1B1F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B007E5-E8DB-B94A-9853-9D5804F7D6FA}"/>
              </a:ext>
            </a:extLst>
          </p:cNvPr>
          <p:cNvSpPr txBox="1"/>
          <p:nvPr/>
        </p:nvSpPr>
        <p:spPr>
          <a:xfrm>
            <a:off x="6044540" y="6448926"/>
            <a:ext cx="61474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200" dirty="0">
                <a:solidFill>
                  <a:schemeClr val="bg1">
                    <a:lumMod val="50000"/>
                  </a:schemeClr>
                </a:solidFill>
              </a:rPr>
              <a:t> </a:t>
            </a:r>
          </a:p>
          <a:p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Credit: Ewa </a:t>
            </a:r>
            <a:r>
              <a:rPr lang="da-DK" sz="800" dirty="0" err="1">
                <a:solidFill>
                  <a:schemeClr val="bg1">
                    <a:lumMod val="50000"/>
                  </a:schemeClr>
                </a:solidFill>
              </a:rPr>
              <a:t>Krawczyk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, National Cancer </a:t>
            </a:r>
            <a:r>
              <a:rPr lang="da-DK" sz="800" dirty="0" err="1">
                <a:solidFill>
                  <a:schemeClr val="bg1">
                    <a:lumMod val="50000"/>
                  </a:schemeClr>
                </a:solidFill>
              </a:rPr>
              <a:t>Institute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 \ Georgetown </a:t>
            </a:r>
            <a:r>
              <a:rPr lang="da-DK" sz="800" dirty="0" err="1">
                <a:solidFill>
                  <a:schemeClr val="bg1">
                    <a:lumMod val="50000"/>
                  </a:schemeClr>
                </a:solidFill>
              </a:rPr>
              <a:t>Lombardi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 Comprehensive Cancer Center, National </a:t>
            </a:r>
            <a:r>
              <a:rPr lang="da-DK" sz="800" dirty="0" err="1">
                <a:solidFill>
                  <a:schemeClr val="bg1">
                    <a:lumMod val="50000"/>
                  </a:schemeClr>
                </a:solidFill>
              </a:rPr>
              <a:t>Institutes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 of Health</a:t>
            </a:r>
          </a:p>
          <a:p>
            <a:endParaRPr lang="da-DK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47167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249B5-550C-4FB9-B439-DB5E6F073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design – Patient inclusion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0B96284-175F-4340-B280-A6E564593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70802"/>
            <a:ext cx="10515600" cy="2606160"/>
          </a:xfrm>
        </p:spPr>
        <p:txBody>
          <a:bodyPr/>
          <a:lstStyle/>
          <a:p>
            <a:r>
              <a:rPr lang="da-DK" dirty="0"/>
              <a:t>Dogs with </a:t>
            </a:r>
            <a:r>
              <a:rPr lang="da-DK" dirty="0" err="1"/>
              <a:t>mammary</a:t>
            </a:r>
            <a:r>
              <a:rPr lang="da-DK" dirty="0"/>
              <a:t> tumors </a:t>
            </a:r>
            <a:r>
              <a:rPr lang="da-DK" dirty="0" err="1"/>
              <a:t>undergoing</a:t>
            </a:r>
            <a:r>
              <a:rPr lang="da-DK" dirty="0"/>
              <a:t> </a:t>
            </a:r>
            <a:r>
              <a:rPr lang="da-DK" dirty="0" err="1"/>
              <a:t>surgery</a:t>
            </a:r>
            <a:endParaRPr lang="da-DK" dirty="0"/>
          </a:p>
          <a:p>
            <a:r>
              <a:rPr lang="da-DK" dirty="0"/>
              <a:t>Tumor must </a:t>
            </a:r>
            <a:r>
              <a:rPr lang="da-DK" dirty="0" err="1"/>
              <a:t>be</a:t>
            </a:r>
            <a:r>
              <a:rPr lang="da-DK" dirty="0"/>
              <a:t> large </a:t>
            </a:r>
            <a:r>
              <a:rPr lang="da-DK" dirty="0" err="1"/>
              <a:t>enough</a:t>
            </a:r>
            <a:r>
              <a:rPr lang="da-DK" dirty="0"/>
              <a:t> for sampling </a:t>
            </a:r>
            <a:r>
              <a:rPr lang="da-DK" dirty="0" err="1"/>
              <a:t>without</a:t>
            </a:r>
            <a:r>
              <a:rPr lang="da-DK" dirty="0"/>
              <a:t> </a:t>
            </a:r>
            <a:r>
              <a:rPr lang="da-DK" err="1"/>
              <a:t>affecting</a:t>
            </a:r>
            <a:r>
              <a:rPr lang="da-DK"/>
              <a:t> diagnosis</a:t>
            </a:r>
            <a:endParaRPr lang="da-DK" dirty="0"/>
          </a:p>
          <a:p>
            <a:r>
              <a:rPr lang="da-DK" dirty="0" err="1"/>
              <a:t>Owners</a:t>
            </a:r>
            <a:r>
              <a:rPr lang="da-DK" dirty="0"/>
              <a:t> must </a:t>
            </a:r>
            <a:r>
              <a:rPr lang="da-DK" dirty="0" err="1"/>
              <a:t>consent</a:t>
            </a:r>
            <a:r>
              <a:rPr lang="da-DK" dirty="0"/>
              <a:t> to </a:t>
            </a:r>
            <a:r>
              <a:rPr lang="da-DK" dirty="0" err="1"/>
              <a:t>participate</a:t>
            </a:r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7F35B4-7F02-41AE-9963-857B8D93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10</a:t>
            </a:fld>
            <a:endParaRPr lang="en-GB"/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54A57FE-056C-AD42-8A98-80914EF9583E}"/>
              </a:ext>
            </a:extLst>
          </p:cNvPr>
          <p:cNvCxnSpPr>
            <a:cxnSpLocks/>
          </p:cNvCxnSpPr>
          <p:nvPr/>
        </p:nvCxnSpPr>
        <p:spPr>
          <a:xfrm>
            <a:off x="8310748" y="3468914"/>
            <a:ext cx="787532" cy="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BD00A35-11F4-8A40-B934-7570B8AB5ACE}"/>
              </a:ext>
            </a:extLst>
          </p:cNvPr>
          <p:cNvCxnSpPr>
            <a:cxnSpLocks/>
          </p:cNvCxnSpPr>
          <p:nvPr/>
        </p:nvCxnSpPr>
        <p:spPr>
          <a:xfrm>
            <a:off x="8983980" y="346891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5D8782B1-DBE8-B647-BEA6-B8ED90245A9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100000" contrast="100000"/>
          </a:blip>
          <a:stretch>
            <a:fillRect/>
          </a:stretch>
        </p:blipFill>
        <p:spPr>
          <a:xfrm>
            <a:off x="971544" y="1650354"/>
            <a:ext cx="9502492" cy="175457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CC1AD50-89BE-2A41-A5E4-4ECE3E04C007}"/>
              </a:ext>
            </a:extLst>
          </p:cNvPr>
          <p:cNvSpPr/>
          <p:nvPr/>
        </p:nvSpPr>
        <p:spPr>
          <a:xfrm>
            <a:off x="2868410" y="1386170"/>
            <a:ext cx="8177444" cy="21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738C035-31CE-5040-9701-360E6E99E996}"/>
              </a:ext>
            </a:extLst>
          </p:cNvPr>
          <p:cNvSpPr/>
          <p:nvPr/>
        </p:nvSpPr>
        <p:spPr>
          <a:xfrm>
            <a:off x="2733328" y="1954872"/>
            <a:ext cx="568672" cy="162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5272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249B5-550C-4FB9-B439-DB5E6F073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7F35B4-7F02-41AE-9963-857B8D93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11</a:t>
            </a:fld>
            <a:endParaRPr lang="en-GB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5D68A3-9C77-6140-A932-B6BEF6D337A9}"/>
              </a:ext>
            </a:extLst>
          </p:cNvPr>
          <p:cNvCxnSpPr>
            <a:cxnSpLocks/>
          </p:cNvCxnSpPr>
          <p:nvPr/>
        </p:nvCxnSpPr>
        <p:spPr>
          <a:xfrm>
            <a:off x="1731989" y="3437974"/>
            <a:ext cx="0" cy="39701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21279E3-D3C0-F74B-86C8-D4920310A006}"/>
              </a:ext>
            </a:extLst>
          </p:cNvPr>
          <p:cNvSpPr txBox="1"/>
          <p:nvPr/>
        </p:nvSpPr>
        <p:spPr>
          <a:xfrm>
            <a:off x="806818" y="3864722"/>
            <a:ext cx="238298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 dirty="0" err="1"/>
              <a:t>Biopsy</a:t>
            </a:r>
            <a:r>
              <a:rPr lang="da-DK" sz="2400" dirty="0"/>
              <a:t> of tumor</a:t>
            </a:r>
          </a:p>
          <a:p>
            <a:endParaRPr lang="da-DK" sz="2000" dirty="0"/>
          </a:p>
          <a:p>
            <a:endParaRPr lang="da-DK" sz="2400" dirty="0"/>
          </a:p>
          <a:p>
            <a:endParaRPr lang="da-DK" sz="2400" dirty="0"/>
          </a:p>
          <a:p>
            <a:r>
              <a:rPr lang="da-DK" sz="2400" dirty="0"/>
              <a:t>Blood sample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CF52043-73DF-674D-B078-8967D18B6CF7}"/>
              </a:ext>
            </a:extLst>
          </p:cNvPr>
          <p:cNvSpPr txBox="1"/>
          <p:nvPr/>
        </p:nvSpPr>
        <p:spPr>
          <a:xfrm>
            <a:off x="2733328" y="5666747"/>
            <a:ext cx="1570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/>
              <a:t>Normal DNA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D80D3EC-C02B-E14E-90DC-E90B52D0E2ED}"/>
              </a:ext>
            </a:extLst>
          </p:cNvPr>
          <p:cNvSpPr txBox="1"/>
          <p:nvPr/>
        </p:nvSpPr>
        <p:spPr>
          <a:xfrm>
            <a:off x="2733328" y="6086177"/>
            <a:ext cx="145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4F53CE94-8B83-0847-B464-58CB0FDD3167}"/>
              </a:ext>
            </a:extLst>
          </p:cNvPr>
          <p:cNvGrpSpPr/>
          <p:nvPr/>
        </p:nvGrpSpPr>
        <p:grpSpPr>
          <a:xfrm>
            <a:off x="1750594" y="5650450"/>
            <a:ext cx="951723" cy="609499"/>
            <a:chOff x="1731989" y="5638606"/>
            <a:chExt cx="1191490" cy="609499"/>
          </a:xfrm>
        </p:grpSpPr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5F61FBF-5D28-7745-8B83-A0B2CA7BB04D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828674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0F9C4744-2883-F940-8B41-9BD5DE495A11}"/>
                </a:ext>
              </a:extLst>
            </p:cNvPr>
            <p:cNvCxnSpPr/>
            <p:nvPr/>
          </p:nvCxnSpPr>
          <p:spPr>
            <a:xfrm>
              <a:off x="1731989" y="6248105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8CCBC0C-0B14-4548-B4F2-9038468154C4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638606"/>
              <a:ext cx="0" cy="609499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6F7AC20-6BF5-CA47-A3C6-0636FE64309F}"/>
              </a:ext>
            </a:extLst>
          </p:cNvPr>
          <p:cNvGrpSpPr/>
          <p:nvPr/>
        </p:nvGrpSpPr>
        <p:grpSpPr>
          <a:xfrm>
            <a:off x="1762406" y="4285168"/>
            <a:ext cx="956750" cy="1059518"/>
            <a:chOff x="1731989" y="5638606"/>
            <a:chExt cx="1191490" cy="1059518"/>
          </a:xfrm>
        </p:grpSpPr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CEF0FC48-CA02-A245-A3EC-0C7AA70D219F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828674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6B835B69-7CD2-A24F-89AB-D88C4B2ADE52}"/>
                </a:ext>
              </a:extLst>
            </p:cNvPr>
            <p:cNvCxnSpPr/>
            <p:nvPr/>
          </p:nvCxnSpPr>
          <p:spPr>
            <a:xfrm>
              <a:off x="1731989" y="6248105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060CE2A-486A-E84E-A644-84F3376463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1989" y="5638606"/>
              <a:ext cx="1" cy="1059518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0727ADED-C547-9E4D-AC51-443263D88BF1}"/>
              </a:ext>
            </a:extLst>
          </p:cNvPr>
          <p:cNvSpPr txBox="1"/>
          <p:nvPr/>
        </p:nvSpPr>
        <p:spPr>
          <a:xfrm>
            <a:off x="2694195" y="4160537"/>
            <a:ext cx="1750800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80000"/>
              </a:lnSpc>
            </a:pPr>
            <a:r>
              <a:rPr lang="da-DK" err="1"/>
              <a:t>Histopathology</a:t>
            </a:r>
            <a:endParaRPr lang="da-DK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C2C6801F-E754-5D47-BE9B-95E7C5292175}"/>
              </a:ext>
            </a:extLst>
          </p:cNvPr>
          <p:cNvSpPr/>
          <p:nvPr/>
        </p:nvSpPr>
        <p:spPr>
          <a:xfrm>
            <a:off x="2735384" y="4625270"/>
            <a:ext cx="1394934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80000"/>
              </a:lnSpc>
            </a:pPr>
            <a:r>
              <a:rPr lang="da-DK"/>
              <a:t>Tumor DNA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54A57FE-056C-AD42-8A98-80914EF9583E}"/>
              </a:ext>
            </a:extLst>
          </p:cNvPr>
          <p:cNvCxnSpPr>
            <a:cxnSpLocks/>
          </p:cNvCxnSpPr>
          <p:nvPr/>
        </p:nvCxnSpPr>
        <p:spPr>
          <a:xfrm>
            <a:off x="8310748" y="3468914"/>
            <a:ext cx="787532" cy="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BD00A35-11F4-8A40-B934-7570B8AB5ACE}"/>
              </a:ext>
            </a:extLst>
          </p:cNvPr>
          <p:cNvCxnSpPr>
            <a:cxnSpLocks/>
          </p:cNvCxnSpPr>
          <p:nvPr/>
        </p:nvCxnSpPr>
        <p:spPr>
          <a:xfrm>
            <a:off x="8983980" y="346891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B26A4224-8608-AC4F-B768-F69FB89D78FF}"/>
              </a:ext>
            </a:extLst>
          </p:cNvPr>
          <p:cNvCxnSpPr>
            <a:cxnSpLocks/>
          </p:cNvCxnSpPr>
          <p:nvPr/>
        </p:nvCxnSpPr>
        <p:spPr>
          <a:xfrm>
            <a:off x="1160171" y="343797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5D8782B1-DBE8-B647-BEA6-B8ED90245A9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100000" contrast="100000"/>
          </a:blip>
          <a:stretch>
            <a:fillRect/>
          </a:stretch>
        </p:blipFill>
        <p:spPr>
          <a:xfrm>
            <a:off x="971544" y="1650354"/>
            <a:ext cx="9502492" cy="175457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CC1AD50-89BE-2A41-A5E4-4ECE3E04C007}"/>
              </a:ext>
            </a:extLst>
          </p:cNvPr>
          <p:cNvSpPr/>
          <p:nvPr/>
        </p:nvSpPr>
        <p:spPr>
          <a:xfrm>
            <a:off x="2868410" y="1386170"/>
            <a:ext cx="8177444" cy="21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738C035-31CE-5040-9701-360E6E99E996}"/>
              </a:ext>
            </a:extLst>
          </p:cNvPr>
          <p:cNvSpPr/>
          <p:nvPr/>
        </p:nvSpPr>
        <p:spPr>
          <a:xfrm>
            <a:off x="2733328" y="1954872"/>
            <a:ext cx="568672" cy="162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54344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249B5-550C-4FB9-B439-DB5E6F073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7F35B4-7F02-41AE-9963-857B8D93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12</a:t>
            </a:fld>
            <a:endParaRPr lang="en-GB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5D68A3-9C77-6140-A932-B6BEF6D337A9}"/>
              </a:ext>
            </a:extLst>
          </p:cNvPr>
          <p:cNvCxnSpPr>
            <a:cxnSpLocks/>
          </p:cNvCxnSpPr>
          <p:nvPr/>
        </p:nvCxnSpPr>
        <p:spPr>
          <a:xfrm>
            <a:off x="1731989" y="3437974"/>
            <a:ext cx="0" cy="39701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21279E3-D3C0-F74B-86C8-D4920310A006}"/>
              </a:ext>
            </a:extLst>
          </p:cNvPr>
          <p:cNvSpPr txBox="1"/>
          <p:nvPr/>
        </p:nvSpPr>
        <p:spPr>
          <a:xfrm>
            <a:off x="806818" y="3864722"/>
            <a:ext cx="238298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 dirty="0" err="1"/>
              <a:t>Biopsy</a:t>
            </a:r>
            <a:r>
              <a:rPr lang="da-DK" sz="2400" dirty="0"/>
              <a:t> of tumor</a:t>
            </a:r>
          </a:p>
          <a:p>
            <a:endParaRPr lang="da-DK" sz="2000" dirty="0"/>
          </a:p>
          <a:p>
            <a:endParaRPr lang="da-DK" sz="2400" dirty="0"/>
          </a:p>
          <a:p>
            <a:endParaRPr lang="da-DK" sz="2400" dirty="0"/>
          </a:p>
          <a:p>
            <a:r>
              <a:rPr lang="da-DK" sz="2400" dirty="0"/>
              <a:t>Blood sample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CF52043-73DF-674D-B078-8967D18B6CF7}"/>
              </a:ext>
            </a:extLst>
          </p:cNvPr>
          <p:cNvSpPr txBox="1"/>
          <p:nvPr/>
        </p:nvSpPr>
        <p:spPr>
          <a:xfrm>
            <a:off x="2733328" y="5666747"/>
            <a:ext cx="1570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/>
              <a:t>Normal DNA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D80D3EC-C02B-E14E-90DC-E90B52D0E2ED}"/>
              </a:ext>
            </a:extLst>
          </p:cNvPr>
          <p:cNvSpPr txBox="1"/>
          <p:nvPr/>
        </p:nvSpPr>
        <p:spPr>
          <a:xfrm>
            <a:off x="2733328" y="6086177"/>
            <a:ext cx="145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4F53CE94-8B83-0847-B464-58CB0FDD3167}"/>
              </a:ext>
            </a:extLst>
          </p:cNvPr>
          <p:cNvGrpSpPr/>
          <p:nvPr/>
        </p:nvGrpSpPr>
        <p:grpSpPr>
          <a:xfrm>
            <a:off x="1750594" y="5650450"/>
            <a:ext cx="951723" cy="609499"/>
            <a:chOff x="1731989" y="5638606"/>
            <a:chExt cx="1191490" cy="609499"/>
          </a:xfrm>
        </p:grpSpPr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5F61FBF-5D28-7745-8B83-A0B2CA7BB04D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828674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0F9C4744-2883-F940-8B41-9BD5DE495A11}"/>
                </a:ext>
              </a:extLst>
            </p:cNvPr>
            <p:cNvCxnSpPr/>
            <p:nvPr/>
          </p:nvCxnSpPr>
          <p:spPr>
            <a:xfrm>
              <a:off x="1731989" y="6248105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8CCBC0C-0B14-4548-B4F2-9038468154C4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638606"/>
              <a:ext cx="0" cy="609499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6F7AC20-6BF5-CA47-A3C6-0636FE64309F}"/>
              </a:ext>
            </a:extLst>
          </p:cNvPr>
          <p:cNvGrpSpPr/>
          <p:nvPr/>
        </p:nvGrpSpPr>
        <p:grpSpPr>
          <a:xfrm>
            <a:off x="1762406" y="4285168"/>
            <a:ext cx="956750" cy="1059518"/>
            <a:chOff x="1731989" y="5638606"/>
            <a:chExt cx="1191490" cy="1059518"/>
          </a:xfrm>
        </p:grpSpPr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CEF0FC48-CA02-A245-A3EC-0C7AA70D219F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828674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6B835B69-7CD2-A24F-89AB-D88C4B2ADE52}"/>
                </a:ext>
              </a:extLst>
            </p:cNvPr>
            <p:cNvCxnSpPr/>
            <p:nvPr/>
          </p:nvCxnSpPr>
          <p:spPr>
            <a:xfrm>
              <a:off x="1731989" y="6248105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060CE2A-486A-E84E-A644-84F3376463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1989" y="5638606"/>
              <a:ext cx="1" cy="1059518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0727ADED-C547-9E4D-AC51-443263D88BF1}"/>
              </a:ext>
            </a:extLst>
          </p:cNvPr>
          <p:cNvSpPr txBox="1"/>
          <p:nvPr/>
        </p:nvSpPr>
        <p:spPr>
          <a:xfrm>
            <a:off x="2694195" y="4160537"/>
            <a:ext cx="1750800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80000"/>
              </a:lnSpc>
            </a:pPr>
            <a:r>
              <a:rPr lang="da-DK" err="1"/>
              <a:t>Histopathology</a:t>
            </a:r>
            <a:endParaRPr lang="da-DK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C2C6801F-E754-5D47-BE9B-95E7C5292175}"/>
              </a:ext>
            </a:extLst>
          </p:cNvPr>
          <p:cNvSpPr/>
          <p:nvPr/>
        </p:nvSpPr>
        <p:spPr>
          <a:xfrm>
            <a:off x="2735384" y="4625270"/>
            <a:ext cx="1394934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80000"/>
              </a:lnSpc>
            </a:pPr>
            <a:r>
              <a:rPr lang="da-DK"/>
              <a:t>Tumor DNA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54A57FE-056C-AD42-8A98-80914EF9583E}"/>
              </a:ext>
            </a:extLst>
          </p:cNvPr>
          <p:cNvCxnSpPr>
            <a:cxnSpLocks/>
          </p:cNvCxnSpPr>
          <p:nvPr/>
        </p:nvCxnSpPr>
        <p:spPr>
          <a:xfrm>
            <a:off x="8310748" y="3468914"/>
            <a:ext cx="787532" cy="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BD00A35-11F4-8A40-B934-7570B8AB5ACE}"/>
              </a:ext>
            </a:extLst>
          </p:cNvPr>
          <p:cNvCxnSpPr>
            <a:cxnSpLocks/>
          </p:cNvCxnSpPr>
          <p:nvPr/>
        </p:nvCxnSpPr>
        <p:spPr>
          <a:xfrm>
            <a:off x="8983980" y="346891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B26A4224-8608-AC4F-B768-F69FB89D78FF}"/>
              </a:ext>
            </a:extLst>
          </p:cNvPr>
          <p:cNvCxnSpPr>
            <a:cxnSpLocks/>
          </p:cNvCxnSpPr>
          <p:nvPr/>
        </p:nvCxnSpPr>
        <p:spPr>
          <a:xfrm>
            <a:off x="1160171" y="343797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5D8782B1-DBE8-B647-BEA6-B8ED90245A9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100000" contrast="100000"/>
          </a:blip>
          <a:stretch>
            <a:fillRect/>
          </a:stretch>
        </p:blipFill>
        <p:spPr>
          <a:xfrm>
            <a:off x="971544" y="1650354"/>
            <a:ext cx="9502492" cy="175457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CC1AD50-89BE-2A41-A5E4-4ECE3E04C007}"/>
              </a:ext>
            </a:extLst>
          </p:cNvPr>
          <p:cNvSpPr/>
          <p:nvPr/>
        </p:nvSpPr>
        <p:spPr>
          <a:xfrm>
            <a:off x="2868410" y="1386170"/>
            <a:ext cx="8485390" cy="21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98463" indent="-36513" algn="ctr"/>
            <a:r>
              <a:rPr lang="da-DK" sz="2800" dirty="0">
                <a:solidFill>
                  <a:schemeClr val="tx1"/>
                </a:solidFill>
              </a:rPr>
              <a:t>If the tumor is a </a:t>
            </a:r>
            <a:r>
              <a:rPr lang="da-DK" sz="2800" dirty="0" err="1">
                <a:solidFill>
                  <a:schemeClr val="tx1"/>
                </a:solidFill>
              </a:rPr>
              <a:t>carcinoma</a:t>
            </a:r>
            <a:r>
              <a:rPr lang="da-DK" sz="2800" dirty="0">
                <a:solidFill>
                  <a:schemeClr val="tx1"/>
                </a:solidFill>
              </a:rPr>
              <a:t>, the patient </a:t>
            </a:r>
            <a:r>
              <a:rPr lang="da-DK" sz="2800" dirty="0" err="1">
                <a:solidFill>
                  <a:schemeClr val="tx1"/>
                </a:solidFill>
              </a:rPr>
              <a:t>will</a:t>
            </a:r>
            <a:r>
              <a:rPr lang="da-DK" sz="2800" dirty="0">
                <a:solidFill>
                  <a:schemeClr val="tx1"/>
                </a:solidFill>
              </a:rPr>
              <a:t> </a:t>
            </a:r>
            <a:r>
              <a:rPr lang="da-DK" sz="2800" dirty="0" err="1">
                <a:solidFill>
                  <a:schemeClr val="tx1"/>
                </a:solidFill>
              </a:rPr>
              <a:t>be</a:t>
            </a:r>
            <a:r>
              <a:rPr lang="da-DK" sz="2800" dirty="0">
                <a:solidFill>
                  <a:schemeClr val="tx1"/>
                </a:solidFill>
              </a:rPr>
              <a:t> </a:t>
            </a:r>
            <a:r>
              <a:rPr lang="da-DK" sz="2800" dirty="0" err="1">
                <a:solidFill>
                  <a:schemeClr val="tx1"/>
                </a:solidFill>
              </a:rPr>
              <a:t>enrolled</a:t>
            </a:r>
            <a:r>
              <a:rPr lang="da-DK" sz="2800" dirty="0">
                <a:solidFill>
                  <a:schemeClr val="tx1"/>
                </a:solidFill>
              </a:rPr>
              <a:t> </a:t>
            </a:r>
            <a:r>
              <a:rPr lang="da-DK" sz="2800" dirty="0" err="1">
                <a:solidFill>
                  <a:schemeClr val="tx1"/>
                </a:solidFill>
              </a:rPr>
              <a:t>into</a:t>
            </a:r>
            <a:r>
              <a:rPr lang="da-DK" sz="2800" dirty="0">
                <a:solidFill>
                  <a:schemeClr val="tx1"/>
                </a:solidFill>
              </a:rPr>
              <a:t> the </a:t>
            </a:r>
            <a:r>
              <a:rPr lang="da-DK" sz="2800" dirty="0" err="1">
                <a:solidFill>
                  <a:schemeClr val="tx1"/>
                </a:solidFill>
              </a:rPr>
              <a:t>longitudinal</a:t>
            </a:r>
            <a:r>
              <a:rPr lang="da-DK" sz="2800" dirty="0">
                <a:solidFill>
                  <a:schemeClr val="tx1"/>
                </a:solidFill>
              </a:rPr>
              <a:t> part of the </a:t>
            </a:r>
            <a:r>
              <a:rPr lang="da-DK" sz="2800" dirty="0" err="1">
                <a:solidFill>
                  <a:schemeClr val="tx1"/>
                </a:solidFill>
              </a:rPr>
              <a:t>study</a:t>
            </a:r>
            <a:r>
              <a:rPr lang="da-DK" sz="2800" dirty="0">
                <a:solidFill>
                  <a:schemeClr val="tx1"/>
                </a:solidFill>
              </a:rPr>
              <a:t>.</a:t>
            </a:r>
          </a:p>
          <a:p>
            <a:pPr marL="398463" indent="-36513" algn="ctr"/>
            <a:r>
              <a:rPr lang="da-DK" sz="2800" dirty="0">
                <a:solidFill>
                  <a:schemeClr val="tx1"/>
                </a:solidFill>
              </a:rPr>
              <a:t>Up to 10 </a:t>
            </a:r>
            <a:r>
              <a:rPr lang="da-DK" sz="2800" dirty="0" err="1">
                <a:solidFill>
                  <a:schemeClr val="tx1"/>
                </a:solidFill>
              </a:rPr>
              <a:t>dogs</a:t>
            </a:r>
            <a:endParaRPr lang="da-DK" sz="2800" dirty="0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738C035-31CE-5040-9701-360E6E99E996}"/>
              </a:ext>
            </a:extLst>
          </p:cNvPr>
          <p:cNvSpPr/>
          <p:nvPr/>
        </p:nvSpPr>
        <p:spPr>
          <a:xfrm>
            <a:off x="2733328" y="1954872"/>
            <a:ext cx="568672" cy="162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905485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293C6AE6-5E15-644A-9164-071F59694E38}"/>
              </a:ext>
            </a:extLst>
          </p:cNvPr>
          <p:cNvSpPr txBox="1"/>
          <p:nvPr/>
        </p:nvSpPr>
        <p:spPr>
          <a:xfrm>
            <a:off x="9378835" y="3512539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/>
              <a:t>18 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6249B5-550C-4FB9-B439-DB5E6F073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design - Carcinomas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B6269-5B04-46BC-A407-BD6B8416B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21/08/2020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7F35B4-7F02-41AE-9963-857B8D93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13</a:t>
            </a:fld>
            <a:endParaRPr lang="en-GB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5DFEB557-B4C7-F14E-8EE1-BE83C159495C}"/>
              </a:ext>
            </a:extLst>
          </p:cNvPr>
          <p:cNvGrpSpPr/>
          <p:nvPr/>
        </p:nvGrpSpPr>
        <p:grpSpPr>
          <a:xfrm>
            <a:off x="3034308" y="3468914"/>
            <a:ext cx="5469612" cy="1813906"/>
            <a:chOff x="3034308" y="4006520"/>
            <a:chExt cx="5469612" cy="181390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8DE0CAE-B47C-5B4A-BF66-C6FD56E91D41}"/>
                </a:ext>
              </a:extLst>
            </p:cNvPr>
            <p:cNvSpPr txBox="1"/>
            <p:nvPr/>
          </p:nvSpPr>
          <p:spPr>
            <a:xfrm>
              <a:off x="3034308" y="4050145"/>
              <a:ext cx="53126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a-DK"/>
                <a:t>2 m	4 m 	6 m	8 m 	10 m	12 m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E633CE14-48D7-D049-BEE8-17B6AD54B48D}"/>
                </a:ext>
              </a:extLst>
            </p:cNvPr>
            <p:cNvCxnSpPr>
              <a:cxnSpLocks/>
              <a:endCxn id="28" idx="0"/>
            </p:cNvCxnSpPr>
            <p:nvPr/>
          </p:nvCxnSpPr>
          <p:spPr>
            <a:xfrm>
              <a:off x="6704518" y="4822774"/>
              <a:ext cx="0" cy="997652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D832C4B-4B0C-7249-B4DD-D6FFFF4D1EFE}"/>
                </a:ext>
              </a:extLst>
            </p:cNvPr>
            <p:cNvCxnSpPr>
              <a:cxnSpLocks/>
            </p:cNvCxnSpPr>
            <p:nvPr/>
          </p:nvCxnSpPr>
          <p:spPr>
            <a:xfrm>
              <a:off x="3038104" y="4006520"/>
              <a:ext cx="546581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51436521-C621-914D-B062-BAE95273E27E}"/>
              </a:ext>
            </a:extLst>
          </p:cNvPr>
          <p:cNvSpPr/>
          <p:nvPr/>
        </p:nvSpPr>
        <p:spPr>
          <a:xfrm>
            <a:off x="5688053" y="5282820"/>
            <a:ext cx="20329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2400"/>
              <a:t>Blood sample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DE600F8-9FF0-AA42-824B-8DC22E57B90F}"/>
              </a:ext>
            </a:extLst>
          </p:cNvPr>
          <p:cNvSpPr txBox="1"/>
          <p:nvPr/>
        </p:nvSpPr>
        <p:spPr>
          <a:xfrm>
            <a:off x="5977523" y="6075144"/>
            <a:ext cx="14539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  <a:p>
            <a:endParaRPr lang="da-DK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F6F26AA-AD91-4047-A9BC-599EE6CEA1B5}"/>
              </a:ext>
            </a:extLst>
          </p:cNvPr>
          <p:cNvCxnSpPr>
            <a:cxnSpLocks/>
            <a:stCxn id="28" idx="2"/>
            <a:endCxn id="45" idx="0"/>
          </p:cNvCxnSpPr>
          <p:nvPr/>
        </p:nvCxnSpPr>
        <p:spPr>
          <a:xfrm flipH="1">
            <a:off x="6704517" y="5744485"/>
            <a:ext cx="1" cy="33065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54A57FE-056C-AD42-8A98-80914EF9583E}"/>
              </a:ext>
            </a:extLst>
          </p:cNvPr>
          <p:cNvCxnSpPr>
            <a:cxnSpLocks/>
          </p:cNvCxnSpPr>
          <p:nvPr/>
        </p:nvCxnSpPr>
        <p:spPr>
          <a:xfrm>
            <a:off x="8310748" y="3468914"/>
            <a:ext cx="787532" cy="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BD00A35-11F4-8A40-B934-7570B8AB5ACE}"/>
              </a:ext>
            </a:extLst>
          </p:cNvPr>
          <p:cNvCxnSpPr>
            <a:cxnSpLocks/>
          </p:cNvCxnSpPr>
          <p:nvPr/>
        </p:nvCxnSpPr>
        <p:spPr>
          <a:xfrm>
            <a:off x="8983980" y="346891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AB051669-0D78-784E-B052-2A342AF91AB5}"/>
              </a:ext>
            </a:extLst>
          </p:cNvPr>
          <p:cNvSpPr txBox="1"/>
          <p:nvPr/>
        </p:nvSpPr>
        <p:spPr>
          <a:xfrm>
            <a:off x="8346980" y="4867321"/>
            <a:ext cx="33114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200" i="1" err="1"/>
              <a:t>Restaging</a:t>
            </a:r>
            <a:r>
              <a:rPr lang="da-DK" sz="2200" i="1"/>
              <a:t> is </a:t>
            </a:r>
            <a:r>
              <a:rPr lang="da-DK" sz="2200" i="1" err="1"/>
              <a:t>performed</a:t>
            </a:r>
            <a:r>
              <a:rPr lang="da-DK" sz="2200" i="1"/>
              <a:t> </a:t>
            </a:r>
          </a:p>
          <a:p>
            <a:r>
              <a:rPr lang="da-DK" sz="2200" i="1" err="1"/>
              <a:t>when</a:t>
            </a:r>
            <a:r>
              <a:rPr lang="da-DK" sz="2200" i="1"/>
              <a:t> </a:t>
            </a:r>
            <a:r>
              <a:rPr lang="da-DK" sz="2200" i="1" err="1"/>
              <a:t>clinically</a:t>
            </a:r>
            <a:r>
              <a:rPr lang="da-DK" sz="2200" i="1"/>
              <a:t> relevant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DA21D8D5-4D48-4344-99DC-5EB8996907FE}"/>
              </a:ext>
            </a:extLst>
          </p:cNvPr>
          <p:cNvSpPr txBox="1"/>
          <p:nvPr/>
        </p:nvSpPr>
        <p:spPr>
          <a:xfrm>
            <a:off x="5221607" y="3854069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400" err="1"/>
              <a:t>Clinical</a:t>
            </a:r>
            <a:r>
              <a:rPr lang="da-DK" sz="2400"/>
              <a:t> </a:t>
            </a:r>
            <a:r>
              <a:rPr lang="da-DK" sz="2400" err="1"/>
              <a:t>examination</a:t>
            </a:r>
            <a:endParaRPr lang="da-DK" sz="2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8782B1-DBE8-B647-BEA6-B8ED90245A9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100000" contrast="100000"/>
          </a:blip>
          <a:stretch>
            <a:fillRect/>
          </a:stretch>
        </p:blipFill>
        <p:spPr>
          <a:xfrm>
            <a:off x="971544" y="1650354"/>
            <a:ext cx="9502492" cy="175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7897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293C6AE6-5E15-644A-9164-071F59694E38}"/>
              </a:ext>
            </a:extLst>
          </p:cNvPr>
          <p:cNvSpPr txBox="1"/>
          <p:nvPr/>
        </p:nvSpPr>
        <p:spPr>
          <a:xfrm>
            <a:off x="9378835" y="3512539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/>
              <a:t>18 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6249B5-550C-4FB9-B439-DB5E6F073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design - Carcinomas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B6269-5B04-46BC-A407-BD6B8416B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21/08/2020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7F35B4-7F02-41AE-9963-857B8D93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14</a:t>
            </a:fld>
            <a:endParaRPr lang="en-GB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5D68A3-9C77-6140-A932-B6BEF6D337A9}"/>
              </a:ext>
            </a:extLst>
          </p:cNvPr>
          <p:cNvCxnSpPr>
            <a:cxnSpLocks/>
          </p:cNvCxnSpPr>
          <p:nvPr/>
        </p:nvCxnSpPr>
        <p:spPr>
          <a:xfrm>
            <a:off x="1731989" y="3437974"/>
            <a:ext cx="0" cy="39701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Group 67">
            <a:extLst>
              <a:ext uri="{FF2B5EF4-FFF2-40B4-BE49-F238E27FC236}">
                <a16:creationId xmlns:a16="http://schemas.microsoft.com/office/drawing/2014/main" id="{5DFEB557-B4C7-F14E-8EE1-BE83C159495C}"/>
              </a:ext>
            </a:extLst>
          </p:cNvPr>
          <p:cNvGrpSpPr/>
          <p:nvPr/>
        </p:nvGrpSpPr>
        <p:grpSpPr>
          <a:xfrm>
            <a:off x="3034308" y="3468914"/>
            <a:ext cx="5469612" cy="1813906"/>
            <a:chOff x="3034308" y="4006520"/>
            <a:chExt cx="5469612" cy="181390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8DE0CAE-B47C-5B4A-BF66-C6FD56E91D41}"/>
                </a:ext>
              </a:extLst>
            </p:cNvPr>
            <p:cNvSpPr txBox="1"/>
            <p:nvPr/>
          </p:nvSpPr>
          <p:spPr>
            <a:xfrm>
              <a:off x="3034308" y="4050145"/>
              <a:ext cx="53126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a-DK"/>
                <a:t>2 m	4 m 	6 m	8 m 	10 m	12 m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E633CE14-48D7-D049-BEE8-17B6AD54B48D}"/>
                </a:ext>
              </a:extLst>
            </p:cNvPr>
            <p:cNvCxnSpPr>
              <a:cxnSpLocks/>
              <a:endCxn id="28" idx="0"/>
            </p:cNvCxnSpPr>
            <p:nvPr/>
          </p:nvCxnSpPr>
          <p:spPr>
            <a:xfrm>
              <a:off x="6704518" y="4822774"/>
              <a:ext cx="0" cy="997652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D832C4B-4B0C-7249-B4DD-D6FFFF4D1EFE}"/>
                </a:ext>
              </a:extLst>
            </p:cNvPr>
            <p:cNvCxnSpPr>
              <a:cxnSpLocks/>
            </p:cNvCxnSpPr>
            <p:nvPr/>
          </p:nvCxnSpPr>
          <p:spPr>
            <a:xfrm>
              <a:off x="3038104" y="4006520"/>
              <a:ext cx="546581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821279E3-D3C0-F74B-86C8-D4920310A006}"/>
              </a:ext>
            </a:extLst>
          </p:cNvPr>
          <p:cNvSpPr txBox="1"/>
          <p:nvPr/>
        </p:nvSpPr>
        <p:spPr>
          <a:xfrm>
            <a:off x="806818" y="3864722"/>
            <a:ext cx="238298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 err="1"/>
              <a:t>Biopsy</a:t>
            </a:r>
            <a:r>
              <a:rPr lang="da-DK" sz="2400"/>
              <a:t> of tumor</a:t>
            </a:r>
          </a:p>
          <a:p>
            <a:endParaRPr lang="da-DK" sz="2000"/>
          </a:p>
          <a:p>
            <a:endParaRPr lang="da-DK" sz="2400"/>
          </a:p>
          <a:p>
            <a:endParaRPr lang="da-DK" sz="2400"/>
          </a:p>
          <a:p>
            <a:r>
              <a:rPr lang="da-DK" sz="2400"/>
              <a:t>Blood sample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1436521-C621-914D-B062-BAE95273E27E}"/>
              </a:ext>
            </a:extLst>
          </p:cNvPr>
          <p:cNvSpPr/>
          <p:nvPr/>
        </p:nvSpPr>
        <p:spPr>
          <a:xfrm>
            <a:off x="5688053" y="5282820"/>
            <a:ext cx="20329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2400"/>
              <a:t>Blood sample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CF52043-73DF-674D-B078-8967D18B6CF7}"/>
              </a:ext>
            </a:extLst>
          </p:cNvPr>
          <p:cNvSpPr txBox="1"/>
          <p:nvPr/>
        </p:nvSpPr>
        <p:spPr>
          <a:xfrm>
            <a:off x="2733328" y="5666747"/>
            <a:ext cx="1570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/>
              <a:t>Normal DNA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D80D3EC-C02B-E14E-90DC-E90B52D0E2ED}"/>
              </a:ext>
            </a:extLst>
          </p:cNvPr>
          <p:cNvSpPr txBox="1"/>
          <p:nvPr/>
        </p:nvSpPr>
        <p:spPr>
          <a:xfrm>
            <a:off x="2733328" y="6086177"/>
            <a:ext cx="145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4F53CE94-8B83-0847-B464-58CB0FDD3167}"/>
              </a:ext>
            </a:extLst>
          </p:cNvPr>
          <p:cNvGrpSpPr/>
          <p:nvPr/>
        </p:nvGrpSpPr>
        <p:grpSpPr>
          <a:xfrm>
            <a:off x="1750594" y="5650450"/>
            <a:ext cx="951723" cy="609499"/>
            <a:chOff x="1731989" y="5638606"/>
            <a:chExt cx="1191490" cy="609499"/>
          </a:xfrm>
        </p:grpSpPr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5F61FBF-5D28-7745-8B83-A0B2CA7BB04D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828674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0F9C4744-2883-F940-8B41-9BD5DE495A11}"/>
                </a:ext>
              </a:extLst>
            </p:cNvPr>
            <p:cNvCxnSpPr/>
            <p:nvPr/>
          </p:nvCxnSpPr>
          <p:spPr>
            <a:xfrm>
              <a:off x="1731989" y="6248105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8CCBC0C-0B14-4548-B4F2-9038468154C4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638606"/>
              <a:ext cx="0" cy="609499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4DE600F8-9FF0-AA42-824B-8DC22E57B90F}"/>
              </a:ext>
            </a:extLst>
          </p:cNvPr>
          <p:cNvSpPr txBox="1"/>
          <p:nvPr/>
        </p:nvSpPr>
        <p:spPr>
          <a:xfrm>
            <a:off x="5977523" y="6015780"/>
            <a:ext cx="145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F6F26AA-AD91-4047-A9BC-599EE6CEA1B5}"/>
              </a:ext>
            </a:extLst>
          </p:cNvPr>
          <p:cNvCxnSpPr>
            <a:cxnSpLocks/>
            <a:stCxn id="28" idx="2"/>
            <a:endCxn id="45" idx="0"/>
          </p:cNvCxnSpPr>
          <p:nvPr/>
        </p:nvCxnSpPr>
        <p:spPr>
          <a:xfrm flipH="1">
            <a:off x="6704517" y="5744485"/>
            <a:ext cx="1" cy="27129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6F7AC20-6BF5-CA47-A3C6-0636FE64309F}"/>
              </a:ext>
            </a:extLst>
          </p:cNvPr>
          <p:cNvGrpSpPr/>
          <p:nvPr/>
        </p:nvGrpSpPr>
        <p:grpSpPr>
          <a:xfrm>
            <a:off x="1762406" y="4285168"/>
            <a:ext cx="956750" cy="1059518"/>
            <a:chOff x="1731989" y="5638606"/>
            <a:chExt cx="1191490" cy="1059518"/>
          </a:xfrm>
        </p:grpSpPr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CEF0FC48-CA02-A245-A3EC-0C7AA70D219F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828674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6B835B69-7CD2-A24F-89AB-D88C4B2ADE52}"/>
                </a:ext>
              </a:extLst>
            </p:cNvPr>
            <p:cNvCxnSpPr/>
            <p:nvPr/>
          </p:nvCxnSpPr>
          <p:spPr>
            <a:xfrm>
              <a:off x="1731989" y="6248105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060CE2A-486A-E84E-A644-84F3376463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1989" y="5638606"/>
              <a:ext cx="1" cy="1059518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0727ADED-C547-9E4D-AC51-443263D88BF1}"/>
              </a:ext>
            </a:extLst>
          </p:cNvPr>
          <p:cNvSpPr txBox="1"/>
          <p:nvPr/>
        </p:nvSpPr>
        <p:spPr>
          <a:xfrm>
            <a:off x="2694195" y="4160537"/>
            <a:ext cx="1750800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80000"/>
              </a:lnSpc>
            </a:pPr>
            <a:r>
              <a:rPr lang="da-DK" err="1"/>
              <a:t>Histopathology</a:t>
            </a:r>
            <a:endParaRPr lang="da-DK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C2C6801F-E754-5D47-BE9B-95E7C5292175}"/>
              </a:ext>
            </a:extLst>
          </p:cNvPr>
          <p:cNvSpPr/>
          <p:nvPr/>
        </p:nvSpPr>
        <p:spPr>
          <a:xfrm>
            <a:off x="2735384" y="4625270"/>
            <a:ext cx="1394934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80000"/>
              </a:lnSpc>
            </a:pPr>
            <a:r>
              <a:rPr lang="da-DK"/>
              <a:t>Tumor DNA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54A57FE-056C-AD42-8A98-80914EF9583E}"/>
              </a:ext>
            </a:extLst>
          </p:cNvPr>
          <p:cNvCxnSpPr>
            <a:cxnSpLocks/>
          </p:cNvCxnSpPr>
          <p:nvPr/>
        </p:nvCxnSpPr>
        <p:spPr>
          <a:xfrm>
            <a:off x="8310748" y="3468914"/>
            <a:ext cx="787532" cy="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BD00A35-11F4-8A40-B934-7570B8AB5ACE}"/>
              </a:ext>
            </a:extLst>
          </p:cNvPr>
          <p:cNvCxnSpPr>
            <a:cxnSpLocks/>
          </p:cNvCxnSpPr>
          <p:nvPr/>
        </p:nvCxnSpPr>
        <p:spPr>
          <a:xfrm>
            <a:off x="8983980" y="346891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B26A4224-8608-AC4F-B768-F69FB89D78FF}"/>
              </a:ext>
            </a:extLst>
          </p:cNvPr>
          <p:cNvCxnSpPr>
            <a:cxnSpLocks/>
          </p:cNvCxnSpPr>
          <p:nvPr/>
        </p:nvCxnSpPr>
        <p:spPr>
          <a:xfrm>
            <a:off x="1160171" y="343797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AB051669-0D78-784E-B052-2A342AF91AB5}"/>
              </a:ext>
            </a:extLst>
          </p:cNvPr>
          <p:cNvSpPr txBox="1"/>
          <p:nvPr/>
        </p:nvSpPr>
        <p:spPr>
          <a:xfrm>
            <a:off x="8346980" y="4867321"/>
            <a:ext cx="33114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200" i="1" err="1"/>
              <a:t>Restaging</a:t>
            </a:r>
            <a:r>
              <a:rPr lang="da-DK" sz="2200" i="1"/>
              <a:t> is </a:t>
            </a:r>
            <a:r>
              <a:rPr lang="da-DK" sz="2200" i="1" err="1"/>
              <a:t>performed</a:t>
            </a:r>
            <a:r>
              <a:rPr lang="da-DK" sz="2200" i="1"/>
              <a:t> </a:t>
            </a:r>
          </a:p>
          <a:p>
            <a:r>
              <a:rPr lang="da-DK" sz="2200" i="1" err="1"/>
              <a:t>when</a:t>
            </a:r>
            <a:r>
              <a:rPr lang="da-DK" sz="2200" i="1"/>
              <a:t> </a:t>
            </a:r>
            <a:r>
              <a:rPr lang="da-DK" sz="2200" i="1" err="1"/>
              <a:t>clinically</a:t>
            </a:r>
            <a:r>
              <a:rPr lang="da-DK" sz="2200" i="1"/>
              <a:t> relevant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DA21D8D5-4D48-4344-99DC-5EB8996907FE}"/>
              </a:ext>
            </a:extLst>
          </p:cNvPr>
          <p:cNvSpPr txBox="1"/>
          <p:nvPr/>
        </p:nvSpPr>
        <p:spPr>
          <a:xfrm>
            <a:off x="5221607" y="3854069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400" err="1"/>
              <a:t>Clinical</a:t>
            </a:r>
            <a:r>
              <a:rPr lang="da-DK" sz="2400"/>
              <a:t> </a:t>
            </a:r>
            <a:r>
              <a:rPr lang="da-DK" sz="2400" err="1"/>
              <a:t>examination</a:t>
            </a:r>
            <a:endParaRPr lang="da-DK" sz="2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8782B1-DBE8-B647-BEA6-B8ED90245A9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100000" contrast="100000"/>
          </a:blip>
          <a:stretch>
            <a:fillRect/>
          </a:stretch>
        </p:blipFill>
        <p:spPr>
          <a:xfrm>
            <a:off x="971544" y="1650354"/>
            <a:ext cx="9502492" cy="175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267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C2AF5-C3D0-414F-924F-1F589703E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Study</a:t>
            </a:r>
            <a:r>
              <a:rPr lang="da-DK" dirty="0"/>
              <a:t> design – Sample Processing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6BB102-F258-6A4C-A36A-35979FBFF494}"/>
              </a:ext>
            </a:extLst>
          </p:cNvPr>
          <p:cNvSpPr/>
          <p:nvPr/>
        </p:nvSpPr>
        <p:spPr>
          <a:xfrm>
            <a:off x="635000" y="3464321"/>
            <a:ext cx="1701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2800" dirty="0"/>
              <a:t>Tumor sample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6E7CCE-E570-D740-858F-FE2BD1E9100F}"/>
              </a:ext>
            </a:extLst>
          </p:cNvPr>
          <p:cNvSpPr/>
          <p:nvPr/>
        </p:nvSpPr>
        <p:spPr>
          <a:xfrm>
            <a:off x="635000" y="1823243"/>
            <a:ext cx="1701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2800" dirty="0"/>
              <a:t>Normal sample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C83231-C047-4547-A168-52408B55066E}"/>
              </a:ext>
            </a:extLst>
          </p:cNvPr>
          <p:cNvSpPr/>
          <p:nvPr/>
        </p:nvSpPr>
        <p:spPr>
          <a:xfrm>
            <a:off x="635000" y="5206999"/>
            <a:ext cx="1701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2800" dirty="0"/>
              <a:t>Cell-</a:t>
            </a:r>
            <a:r>
              <a:rPr lang="da-DK" sz="2800" dirty="0" err="1"/>
              <a:t>free</a:t>
            </a:r>
            <a:r>
              <a:rPr lang="da-DK" sz="2800" dirty="0"/>
              <a:t> plasma sample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25E3E51-56D0-DF4C-A5EE-85B7BA719D8B}"/>
              </a:ext>
            </a:extLst>
          </p:cNvPr>
          <p:cNvCxnSpPr>
            <a:cxnSpLocks/>
          </p:cNvCxnSpPr>
          <p:nvPr/>
        </p:nvCxnSpPr>
        <p:spPr>
          <a:xfrm flipV="1">
            <a:off x="2449562" y="4035821"/>
            <a:ext cx="478375" cy="10921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5A93A90-0BFA-6740-A954-78BA66A03AE6}"/>
              </a:ext>
            </a:extLst>
          </p:cNvPr>
          <p:cNvCxnSpPr>
            <a:cxnSpLocks/>
          </p:cNvCxnSpPr>
          <p:nvPr/>
        </p:nvCxnSpPr>
        <p:spPr>
          <a:xfrm>
            <a:off x="2449562" y="2392436"/>
            <a:ext cx="478375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0E57C1D-55DE-1042-B67D-C49E946EA8B4}"/>
              </a:ext>
            </a:extLst>
          </p:cNvPr>
          <p:cNvSpPr txBox="1"/>
          <p:nvPr/>
        </p:nvSpPr>
        <p:spPr>
          <a:xfrm>
            <a:off x="3025147" y="2071905"/>
            <a:ext cx="4287946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800" dirty="0"/>
              <a:t>WGS </a:t>
            </a:r>
            <a:r>
              <a:rPr lang="da-DK" sz="2800" dirty="0" err="1"/>
              <a:t>sequencing</a:t>
            </a:r>
            <a:r>
              <a:rPr lang="da-DK" sz="2800" dirty="0"/>
              <a:t> at ~20X</a:t>
            </a:r>
          </a:p>
          <a:p>
            <a:endParaRPr lang="da-DK" sz="2000" dirty="0"/>
          </a:p>
          <a:p>
            <a:endParaRPr lang="da-DK" sz="2400" dirty="0"/>
          </a:p>
          <a:p>
            <a:endParaRPr lang="da-DK" dirty="0"/>
          </a:p>
          <a:p>
            <a:endParaRPr lang="da-DK" sz="1000" dirty="0"/>
          </a:p>
          <a:p>
            <a:r>
              <a:rPr lang="da-DK" sz="2800" dirty="0"/>
              <a:t>WGS </a:t>
            </a:r>
            <a:r>
              <a:rPr lang="da-DK" sz="2800" dirty="0" err="1"/>
              <a:t>sequencing</a:t>
            </a:r>
            <a:r>
              <a:rPr lang="da-DK" sz="2800" dirty="0"/>
              <a:t> at ~60 X</a:t>
            </a:r>
          </a:p>
          <a:p>
            <a:endParaRPr lang="da-DK" sz="1000" dirty="0"/>
          </a:p>
          <a:p>
            <a:r>
              <a:rPr lang="da-DK" sz="2800" dirty="0"/>
              <a:t>RNA </a:t>
            </a:r>
            <a:r>
              <a:rPr lang="da-DK" sz="2800" dirty="0" err="1"/>
              <a:t>sequencing</a:t>
            </a:r>
            <a:endParaRPr lang="da-DK" sz="2800" dirty="0"/>
          </a:p>
          <a:p>
            <a:endParaRPr lang="da-DK" sz="2800" dirty="0"/>
          </a:p>
          <a:p>
            <a:endParaRPr lang="da-DK" sz="1000" dirty="0"/>
          </a:p>
          <a:p>
            <a:endParaRPr lang="da-DK" sz="1000" dirty="0"/>
          </a:p>
          <a:p>
            <a:r>
              <a:rPr lang="da-DK" sz="2800" dirty="0"/>
              <a:t>Low </a:t>
            </a:r>
            <a:r>
              <a:rPr lang="da-DK" sz="2800" dirty="0" err="1"/>
              <a:t>coverage</a:t>
            </a:r>
            <a:r>
              <a:rPr lang="da-DK" sz="2800" dirty="0"/>
              <a:t> WGS screening for tumor mutations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300514E-6DBF-514C-A179-235A1868C2EC}"/>
              </a:ext>
            </a:extLst>
          </p:cNvPr>
          <p:cNvCxnSpPr>
            <a:cxnSpLocks/>
          </p:cNvCxnSpPr>
          <p:nvPr/>
        </p:nvCxnSpPr>
        <p:spPr>
          <a:xfrm flipV="1">
            <a:off x="6022541" y="5806090"/>
            <a:ext cx="897239" cy="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9B91731-7619-6345-AF56-C4AD3BE6884A}"/>
              </a:ext>
            </a:extLst>
          </p:cNvPr>
          <p:cNvSpPr txBox="1"/>
          <p:nvPr/>
        </p:nvSpPr>
        <p:spPr>
          <a:xfrm>
            <a:off x="7532923" y="5329037"/>
            <a:ext cx="36119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800" dirty="0"/>
              <a:t>High </a:t>
            </a:r>
            <a:r>
              <a:rPr lang="da-DK" sz="2800" dirty="0" err="1"/>
              <a:t>coverage</a:t>
            </a:r>
            <a:r>
              <a:rPr lang="da-DK" sz="2800" dirty="0"/>
              <a:t> WGS</a:t>
            </a:r>
          </a:p>
          <a:p>
            <a:r>
              <a:rPr lang="da-DK" sz="2800" dirty="0"/>
              <a:t>(</a:t>
            </a:r>
            <a:r>
              <a:rPr lang="da-DK" sz="2800" dirty="0" err="1"/>
              <a:t>Confirm</a:t>
            </a:r>
            <a:r>
              <a:rPr lang="da-DK" sz="2800" dirty="0"/>
              <a:t> with </a:t>
            </a:r>
            <a:r>
              <a:rPr lang="da-DK" sz="2800" dirty="0" err="1"/>
              <a:t>ddPCR</a:t>
            </a:r>
            <a:r>
              <a:rPr lang="da-DK" sz="2800" dirty="0"/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6F581CD-B247-864E-B7D9-94A1BCA04979}"/>
              </a:ext>
            </a:extLst>
          </p:cNvPr>
          <p:cNvSpPr txBox="1"/>
          <p:nvPr/>
        </p:nvSpPr>
        <p:spPr>
          <a:xfrm>
            <a:off x="6096000" y="5829352"/>
            <a:ext cx="1647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If present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2D2EF08-A582-6D45-9D2E-B80B1ADAE2D5}"/>
              </a:ext>
            </a:extLst>
          </p:cNvPr>
          <p:cNvCxnSpPr>
            <a:cxnSpLocks/>
          </p:cNvCxnSpPr>
          <p:nvPr/>
        </p:nvCxnSpPr>
        <p:spPr>
          <a:xfrm>
            <a:off x="6856923" y="2392436"/>
            <a:ext cx="760029" cy="64337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11BA8FB-F830-C049-9965-6412B873C7AE}"/>
              </a:ext>
            </a:extLst>
          </p:cNvPr>
          <p:cNvCxnSpPr>
            <a:cxnSpLocks/>
          </p:cNvCxnSpPr>
          <p:nvPr/>
        </p:nvCxnSpPr>
        <p:spPr>
          <a:xfrm flipV="1">
            <a:off x="6856923" y="3264408"/>
            <a:ext cx="760029" cy="63093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1A22790-B792-E949-9172-3024B599D2E4}"/>
              </a:ext>
            </a:extLst>
          </p:cNvPr>
          <p:cNvSpPr txBox="1"/>
          <p:nvPr/>
        </p:nvSpPr>
        <p:spPr>
          <a:xfrm>
            <a:off x="7545269" y="2890068"/>
            <a:ext cx="2760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/>
              <a:t>Normal T/N </a:t>
            </a:r>
            <a:r>
              <a:rPr lang="da-DK" sz="2800" dirty="0" err="1"/>
              <a:t>study</a:t>
            </a:r>
            <a:endParaRPr lang="da-DK" sz="2800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33CB3DF-9202-334E-8B02-679C3284894A}"/>
              </a:ext>
            </a:extLst>
          </p:cNvPr>
          <p:cNvCxnSpPr>
            <a:cxnSpLocks/>
          </p:cNvCxnSpPr>
          <p:nvPr/>
        </p:nvCxnSpPr>
        <p:spPr>
          <a:xfrm>
            <a:off x="2449137" y="5778499"/>
            <a:ext cx="478800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E71FC64-8502-6747-B148-A0479DC67182}"/>
              </a:ext>
            </a:extLst>
          </p:cNvPr>
          <p:cNvCxnSpPr>
            <a:cxnSpLocks/>
          </p:cNvCxnSpPr>
          <p:nvPr/>
        </p:nvCxnSpPr>
        <p:spPr>
          <a:xfrm>
            <a:off x="2449137" y="4180174"/>
            <a:ext cx="478800" cy="23507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EA4CC81-863F-7A45-BFBE-7104F7A7ADCB}"/>
              </a:ext>
            </a:extLst>
          </p:cNvPr>
          <p:cNvCxnSpPr>
            <a:cxnSpLocks/>
          </p:cNvCxnSpPr>
          <p:nvPr/>
        </p:nvCxnSpPr>
        <p:spPr>
          <a:xfrm>
            <a:off x="5617200" y="4466995"/>
            <a:ext cx="15483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913C94A9-FE7B-DC47-AED8-087DBADFACF1}"/>
              </a:ext>
            </a:extLst>
          </p:cNvPr>
          <p:cNvSpPr txBox="1"/>
          <p:nvPr/>
        </p:nvSpPr>
        <p:spPr>
          <a:xfrm>
            <a:off x="7474211" y="4205385"/>
            <a:ext cx="29626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/>
              <a:t>Expression </a:t>
            </a:r>
            <a:r>
              <a:rPr lang="da-DK" sz="2800" dirty="0" err="1"/>
              <a:t>analysis</a:t>
            </a:r>
            <a:endParaRPr lang="da-DK" sz="2800" dirty="0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FD7ECE4B-754E-1A40-83AB-F92BC94E913C}"/>
              </a:ext>
            </a:extLst>
          </p:cNvPr>
          <p:cNvCxnSpPr>
            <a:cxnSpLocks/>
          </p:cNvCxnSpPr>
          <p:nvPr/>
        </p:nvCxnSpPr>
        <p:spPr>
          <a:xfrm flipV="1">
            <a:off x="6856923" y="5605272"/>
            <a:ext cx="688346" cy="20081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1D7508D-F043-124D-818D-8F35C25FFC29}"/>
              </a:ext>
            </a:extLst>
          </p:cNvPr>
          <p:cNvCxnSpPr>
            <a:cxnSpLocks/>
            <a:stCxn id="16" idx="0"/>
          </p:cNvCxnSpPr>
          <p:nvPr/>
        </p:nvCxnSpPr>
        <p:spPr>
          <a:xfrm>
            <a:off x="6919781" y="5829352"/>
            <a:ext cx="613143" cy="26969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16036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5258-AB8C-0C4F-90E5-BFB7878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Tumor/normal </a:t>
            </a:r>
            <a:r>
              <a:rPr lang="da-DK" dirty="0" err="1"/>
              <a:t>study</a:t>
            </a:r>
            <a:r>
              <a:rPr lang="da-DK" dirty="0"/>
              <a:t> - </a:t>
            </a:r>
            <a:r>
              <a:rPr lang="da-DK" dirty="0" err="1"/>
              <a:t>Aim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3C39E-F464-1040-8DF5-C7FBC87CDA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601" cy="4351338"/>
          </a:xfrm>
        </p:spPr>
        <p:txBody>
          <a:bodyPr/>
          <a:lstStyle/>
          <a:p>
            <a:pPr marL="0" indent="0">
              <a:buNone/>
            </a:pPr>
            <a:r>
              <a:rPr lang="da-DK" dirty="0" err="1"/>
              <a:t>Improving</a:t>
            </a:r>
            <a:r>
              <a:rPr lang="da-DK" dirty="0"/>
              <a:t> the </a:t>
            </a:r>
            <a:r>
              <a:rPr lang="da-DK" dirty="0" err="1"/>
              <a:t>molecular</a:t>
            </a:r>
            <a:r>
              <a:rPr lang="da-DK" dirty="0"/>
              <a:t> </a:t>
            </a:r>
            <a:r>
              <a:rPr lang="da-DK" dirty="0" err="1"/>
              <a:t>understanding</a:t>
            </a:r>
            <a:r>
              <a:rPr lang="da-DK" dirty="0"/>
              <a:t> of </a:t>
            </a:r>
            <a:r>
              <a:rPr lang="da-DK" dirty="0" err="1"/>
              <a:t>canine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carcinomas</a:t>
            </a:r>
            <a:endParaRPr lang="da-DK" dirty="0"/>
          </a:p>
          <a:p>
            <a:r>
              <a:rPr lang="da-DK" dirty="0"/>
              <a:t>Look for </a:t>
            </a:r>
            <a:r>
              <a:rPr lang="da-DK" dirty="0" err="1"/>
              <a:t>somatic</a:t>
            </a:r>
            <a:r>
              <a:rPr lang="da-DK" dirty="0"/>
              <a:t> mutations in </a:t>
            </a:r>
            <a:r>
              <a:rPr lang="da-DK" dirty="0" err="1"/>
              <a:t>canine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carcinomas</a:t>
            </a:r>
            <a:endParaRPr lang="da-DK" dirty="0"/>
          </a:p>
          <a:p>
            <a:pPr lvl="1"/>
            <a:r>
              <a:rPr lang="da-DK" dirty="0" err="1"/>
              <a:t>Known</a:t>
            </a:r>
            <a:r>
              <a:rPr lang="da-DK" dirty="0"/>
              <a:t> </a:t>
            </a:r>
            <a:r>
              <a:rPr lang="da-DK" dirty="0" err="1"/>
              <a:t>oncogenes</a:t>
            </a:r>
            <a:r>
              <a:rPr lang="da-DK" dirty="0"/>
              <a:t> </a:t>
            </a:r>
          </a:p>
          <a:p>
            <a:pPr lvl="1"/>
            <a:r>
              <a:rPr lang="da-DK" dirty="0" err="1"/>
              <a:t>Known</a:t>
            </a:r>
            <a:r>
              <a:rPr lang="da-DK" dirty="0"/>
              <a:t> tumor-</a:t>
            </a:r>
            <a:r>
              <a:rPr lang="da-DK" dirty="0" err="1"/>
              <a:t>suppressor</a:t>
            </a:r>
            <a:r>
              <a:rPr lang="da-DK" dirty="0"/>
              <a:t> genes</a:t>
            </a:r>
          </a:p>
          <a:p>
            <a:r>
              <a:rPr lang="da-DK" dirty="0" err="1"/>
              <a:t>Correlate</a:t>
            </a:r>
            <a:r>
              <a:rPr lang="da-DK" dirty="0"/>
              <a:t> to </a:t>
            </a:r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phenotype</a:t>
            </a:r>
            <a:endParaRPr lang="da-DK" dirty="0"/>
          </a:p>
          <a:p>
            <a:r>
              <a:rPr lang="da-DK" dirty="0" err="1"/>
              <a:t>Compare</a:t>
            </a:r>
            <a:r>
              <a:rPr lang="da-DK" dirty="0"/>
              <a:t> with mutations in </a:t>
            </a:r>
            <a:r>
              <a:rPr lang="da-DK" dirty="0" err="1"/>
              <a:t>breast</a:t>
            </a:r>
            <a:r>
              <a:rPr lang="da-DK" dirty="0"/>
              <a:t> cancer</a:t>
            </a:r>
          </a:p>
          <a:p>
            <a:pPr lvl="1"/>
            <a:r>
              <a:rPr lang="da-DK" dirty="0" err="1"/>
              <a:t>Improving</a:t>
            </a:r>
            <a:r>
              <a:rPr lang="da-DK" dirty="0"/>
              <a:t> </a:t>
            </a:r>
            <a:r>
              <a:rPr lang="da-DK" dirty="0" err="1"/>
              <a:t>dogs</a:t>
            </a:r>
            <a:r>
              <a:rPr lang="da-DK" dirty="0"/>
              <a:t> as a model for </a:t>
            </a:r>
            <a:r>
              <a:rPr lang="da-DK" dirty="0" err="1"/>
              <a:t>breast</a:t>
            </a:r>
            <a:r>
              <a:rPr lang="da-DK" dirty="0"/>
              <a:t> cancer</a:t>
            </a:r>
          </a:p>
          <a:p>
            <a:pPr marL="0" indent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69965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5258-AB8C-0C4F-90E5-BFB7878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study</a:t>
            </a:r>
            <a:r>
              <a:rPr lang="da-DK" dirty="0"/>
              <a:t> - </a:t>
            </a:r>
            <a:r>
              <a:rPr lang="da-DK" dirty="0" err="1"/>
              <a:t>Aim</a:t>
            </a:r>
            <a:endParaRPr lang="da-D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230B2F-FAF2-F649-8EB6-0E78E1DF95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a-DK" dirty="0" err="1"/>
              <a:t>Proof</a:t>
            </a:r>
            <a:r>
              <a:rPr lang="da-DK" dirty="0"/>
              <a:t>-of-</a:t>
            </a:r>
            <a:r>
              <a:rPr lang="da-DK" dirty="0" err="1"/>
              <a:t>concept</a:t>
            </a:r>
            <a:endParaRPr lang="da-DK" dirty="0"/>
          </a:p>
          <a:p>
            <a:r>
              <a:rPr lang="da-DK" dirty="0"/>
              <a:t>Is </a:t>
            </a:r>
            <a:r>
              <a:rPr lang="da-DK" dirty="0" err="1"/>
              <a:t>cfDNA</a:t>
            </a:r>
            <a:r>
              <a:rPr lang="da-DK" dirty="0"/>
              <a:t> present in </a:t>
            </a:r>
            <a:r>
              <a:rPr lang="da-DK" dirty="0" err="1"/>
              <a:t>dogs</a:t>
            </a:r>
            <a:endParaRPr lang="da-DK" dirty="0"/>
          </a:p>
          <a:p>
            <a:r>
              <a:rPr lang="da-DK" dirty="0"/>
              <a:t>Is the </a:t>
            </a:r>
            <a:r>
              <a:rPr lang="da-DK" dirty="0" err="1"/>
              <a:t>amount</a:t>
            </a:r>
            <a:r>
              <a:rPr lang="da-DK" dirty="0"/>
              <a:t> stable over time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is present in </a:t>
            </a:r>
            <a:r>
              <a:rPr lang="da-DK" dirty="0" err="1"/>
              <a:t>dogs</a:t>
            </a:r>
            <a:r>
              <a:rPr lang="da-DK" dirty="0"/>
              <a:t> with </a:t>
            </a:r>
            <a:r>
              <a:rPr lang="da-DK" dirty="0" err="1"/>
              <a:t>mammary</a:t>
            </a:r>
            <a:r>
              <a:rPr lang="da-DK" dirty="0"/>
              <a:t> tumors </a:t>
            </a:r>
          </a:p>
          <a:p>
            <a:pPr lvl="1"/>
            <a:r>
              <a:rPr lang="da-DK" dirty="0"/>
              <a:t>Benign tumors</a:t>
            </a:r>
          </a:p>
          <a:p>
            <a:pPr lvl="1"/>
            <a:r>
              <a:rPr lang="da-DK" dirty="0" err="1"/>
              <a:t>Carcinomas</a:t>
            </a:r>
            <a:endParaRPr lang="da-DK" dirty="0"/>
          </a:p>
          <a:p>
            <a:pPr marL="0" indent="0">
              <a:buNone/>
            </a:pPr>
            <a:r>
              <a:rPr lang="da-DK" dirty="0" err="1"/>
              <a:t>Monitoring</a:t>
            </a:r>
            <a:r>
              <a:rPr lang="da-DK" dirty="0"/>
              <a:t> 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detectable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/at </a:t>
            </a:r>
            <a:r>
              <a:rPr lang="da-DK" dirty="0" err="1"/>
              <a:t>relapse</a:t>
            </a:r>
            <a:r>
              <a:rPr lang="da-DK" dirty="0"/>
              <a:t> in </a:t>
            </a:r>
            <a:r>
              <a:rPr lang="da-DK" dirty="0" err="1"/>
              <a:t>carcinomas</a:t>
            </a:r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795387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– </a:t>
            </a:r>
            <a:r>
              <a:rPr lang="da-DK" dirty="0" err="1"/>
              <a:t>Limitations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undetectable</a:t>
            </a:r>
            <a:endParaRPr lang="da-DK" dirty="0"/>
          </a:p>
          <a:p>
            <a:r>
              <a:rPr lang="da-DK" dirty="0" err="1"/>
              <a:t>Absolute</a:t>
            </a:r>
            <a:r>
              <a:rPr lang="da-DK" dirty="0"/>
              <a:t> </a:t>
            </a:r>
            <a:r>
              <a:rPr lang="da-DK" dirty="0" err="1"/>
              <a:t>amount</a:t>
            </a:r>
            <a:endParaRPr lang="da-DK" dirty="0"/>
          </a:p>
          <a:p>
            <a:r>
              <a:rPr lang="da-DK" dirty="0"/>
              <a:t>Relative to </a:t>
            </a:r>
            <a:r>
              <a:rPr lang="da-DK" dirty="0" err="1"/>
              <a:t>blood</a:t>
            </a:r>
            <a:r>
              <a:rPr lang="da-DK" dirty="0"/>
              <a:t> sample-</a:t>
            </a:r>
            <a:r>
              <a:rPr lang="da-DK" dirty="0" err="1"/>
              <a:t>size</a:t>
            </a:r>
            <a:endParaRPr lang="da-DK" dirty="0"/>
          </a:p>
          <a:p>
            <a:r>
              <a:rPr lang="da-DK" dirty="0" err="1"/>
              <a:t>Methodology</a:t>
            </a:r>
            <a:endParaRPr lang="da-DK" dirty="0"/>
          </a:p>
          <a:p>
            <a:r>
              <a:rPr lang="da-DK" dirty="0" err="1"/>
              <a:t>Subclones</a:t>
            </a:r>
            <a:r>
              <a:rPr lang="da-DK" dirty="0"/>
              <a:t> – </a:t>
            </a:r>
            <a:r>
              <a:rPr lang="da-DK" dirty="0" err="1"/>
              <a:t>especially</a:t>
            </a:r>
            <a:r>
              <a:rPr lang="da-DK" dirty="0"/>
              <a:t> if </a:t>
            </a:r>
            <a:r>
              <a:rPr lang="da-DK" dirty="0" err="1"/>
              <a:t>targeted</a:t>
            </a:r>
            <a:r>
              <a:rPr lang="da-DK" dirty="0"/>
              <a:t> </a:t>
            </a:r>
            <a:r>
              <a:rPr lang="da-DK" dirty="0" err="1"/>
              <a:t>methods</a:t>
            </a:r>
            <a:endParaRPr lang="da-DK" dirty="0"/>
          </a:p>
          <a:p>
            <a:pPr marL="0" indent="0">
              <a:buNone/>
            </a:pPr>
            <a:r>
              <a:rPr lang="da-DK" dirty="0"/>
              <a:t>At </a:t>
            </a:r>
            <a:r>
              <a:rPr lang="da-DK" dirty="0" err="1"/>
              <a:t>control</a:t>
            </a:r>
            <a:endParaRPr lang="da-DK" dirty="0"/>
          </a:p>
          <a:p>
            <a:r>
              <a:rPr lang="da-DK" dirty="0"/>
              <a:t>Patient is </a:t>
            </a:r>
            <a:r>
              <a:rPr lang="da-DK" dirty="0" err="1"/>
              <a:t>cured</a:t>
            </a:r>
            <a:endParaRPr lang="da-DK" dirty="0"/>
          </a:p>
          <a:p>
            <a:r>
              <a:rPr lang="da-DK" dirty="0"/>
              <a:t>Patients not </a:t>
            </a:r>
            <a:r>
              <a:rPr lang="da-DK" dirty="0" err="1"/>
              <a:t>monitored</a:t>
            </a:r>
            <a:r>
              <a:rPr lang="da-DK" dirty="0"/>
              <a:t> long </a:t>
            </a:r>
            <a:r>
              <a:rPr lang="da-DK" dirty="0" err="1"/>
              <a:t>enough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664584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– </a:t>
            </a:r>
            <a:r>
              <a:rPr lang="da-DK" dirty="0" err="1"/>
              <a:t>Limitations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undetectable</a:t>
            </a:r>
            <a:endParaRPr lang="da-DK" dirty="0"/>
          </a:p>
          <a:p>
            <a:r>
              <a:rPr lang="da-DK" dirty="0" err="1"/>
              <a:t>Absolute</a:t>
            </a:r>
            <a:r>
              <a:rPr lang="da-DK" dirty="0"/>
              <a:t> </a:t>
            </a:r>
            <a:r>
              <a:rPr lang="da-DK" dirty="0" err="1"/>
              <a:t>amount</a:t>
            </a:r>
            <a:endParaRPr lang="da-DK" dirty="0"/>
          </a:p>
          <a:p>
            <a:r>
              <a:rPr lang="da-DK" dirty="0"/>
              <a:t>Relative to </a:t>
            </a:r>
            <a:r>
              <a:rPr lang="da-DK" dirty="0" err="1"/>
              <a:t>blood</a:t>
            </a:r>
            <a:r>
              <a:rPr lang="da-DK" dirty="0"/>
              <a:t> sample-</a:t>
            </a:r>
            <a:r>
              <a:rPr lang="da-DK" dirty="0" err="1"/>
              <a:t>size</a:t>
            </a:r>
            <a:endParaRPr lang="da-DK" dirty="0"/>
          </a:p>
          <a:p>
            <a:r>
              <a:rPr lang="da-DK" b="1" dirty="0" err="1"/>
              <a:t>Methodology</a:t>
            </a:r>
            <a:endParaRPr lang="da-DK" b="1" dirty="0"/>
          </a:p>
          <a:p>
            <a:r>
              <a:rPr lang="da-DK" dirty="0" err="1"/>
              <a:t>Subclones</a:t>
            </a:r>
            <a:r>
              <a:rPr lang="da-DK" dirty="0"/>
              <a:t> – </a:t>
            </a:r>
            <a:r>
              <a:rPr lang="da-DK" dirty="0" err="1"/>
              <a:t>especially</a:t>
            </a:r>
            <a:r>
              <a:rPr lang="da-DK" dirty="0"/>
              <a:t> if </a:t>
            </a:r>
            <a:r>
              <a:rPr lang="da-DK" dirty="0" err="1"/>
              <a:t>targeted</a:t>
            </a:r>
            <a:r>
              <a:rPr lang="da-DK" dirty="0"/>
              <a:t> </a:t>
            </a:r>
            <a:r>
              <a:rPr lang="da-DK" dirty="0" err="1"/>
              <a:t>methods</a:t>
            </a:r>
            <a:endParaRPr lang="da-DK" dirty="0"/>
          </a:p>
          <a:p>
            <a:pPr marL="0" indent="0">
              <a:buNone/>
            </a:pPr>
            <a:r>
              <a:rPr lang="da-DK" dirty="0"/>
              <a:t>At </a:t>
            </a:r>
            <a:r>
              <a:rPr lang="da-DK" dirty="0" err="1"/>
              <a:t>control</a:t>
            </a:r>
            <a:endParaRPr lang="da-DK" dirty="0"/>
          </a:p>
          <a:p>
            <a:r>
              <a:rPr lang="da-DK" dirty="0"/>
              <a:t>Patient is </a:t>
            </a:r>
            <a:r>
              <a:rPr lang="da-DK" dirty="0" err="1"/>
              <a:t>cured</a:t>
            </a:r>
            <a:endParaRPr lang="da-DK" dirty="0"/>
          </a:p>
          <a:p>
            <a:r>
              <a:rPr lang="da-DK" dirty="0"/>
              <a:t>Patients not </a:t>
            </a:r>
            <a:r>
              <a:rPr lang="da-DK" dirty="0" err="1"/>
              <a:t>monitored</a:t>
            </a:r>
            <a:r>
              <a:rPr lang="da-DK" dirty="0"/>
              <a:t> long </a:t>
            </a:r>
            <a:r>
              <a:rPr lang="da-DK" dirty="0" err="1"/>
              <a:t>enough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80835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138395-1C94-3D40-B477-F2F1AC0875C5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78000"/>
            </a:schemeClr>
          </a:solidFill>
          <a:effectLst>
            <a:softEdge rad="279400"/>
          </a:effectLst>
        </p:spPr>
        <p:txBody>
          <a:bodyPr/>
          <a:lstStyle/>
          <a:p>
            <a:r>
              <a:rPr lang="da-DK" dirty="0"/>
              <a:t>Background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D3739D4-FED0-2C45-8BC1-BBBCCD23EF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66483"/>
            <a:ext cx="10236200" cy="4351338"/>
          </a:xfrm>
          <a:solidFill>
            <a:schemeClr val="bg1">
              <a:alpha val="76000"/>
            </a:schemeClr>
          </a:solidFill>
          <a:ln>
            <a:solidFill>
              <a:schemeClr val="bg1"/>
            </a:solidFill>
          </a:ln>
          <a:effectLst>
            <a:softEdge rad="279400"/>
          </a:effectLst>
        </p:spPr>
        <p:txBody>
          <a:bodyPr>
            <a:normAutofit/>
          </a:bodyPr>
          <a:lstStyle/>
          <a:p>
            <a:r>
              <a:rPr lang="en-US" dirty="0"/>
              <a:t>Dogs are good models as they develop cancer spontaneously unlike rodent models</a:t>
            </a:r>
          </a:p>
          <a:p>
            <a:r>
              <a:rPr lang="en-US" dirty="0"/>
              <a:t>Many similarities in disease course but accelerated in dogs</a:t>
            </a:r>
          </a:p>
          <a:p>
            <a:r>
              <a:rPr lang="en-US" dirty="0"/>
              <a:t>Translational value diminished by different diagnostic schemes</a:t>
            </a:r>
          </a:p>
          <a:p>
            <a:endParaRPr lang="en-US" dirty="0"/>
          </a:p>
          <a:p>
            <a:r>
              <a:rPr lang="en-US" dirty="0"/>
              <a:t>Canine mammary tumors can be both benign and malignant unlike breast cancer </a:t>
            </a:r>
          </a:p>
          <a:p>
            <a:r>
              <a:rPr lang="en-US" dirty="0"/>
              <a:t>I will be focusing on malignant mammary tumors (carcinomas)/breast cancer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9825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5258-AB8C-0C4F-90E5-BFB7878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study</a:t>
            </a:r>
            <a:r>
              <a:rPr lang="da-DK" dirty="0"/>
              <a:t> - </a:t>
            </a:r>
            <a:r>
              <a:rPr lang="da-DK" dirty="0" err="1"/>
              <a:t>Sequencing</a:t>
            </a:r>
            <a:endParaRPr lang="da-D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52F37C-F09C-9E4A-A4F2-D61A3E657E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075683"/>
            <a:ext cx="5181600" cy="310128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a-DK" b="1" dirty="0"/>
              <a:t>WGS</a:t>
            </a:r>
          </a:p>
          <a:p>
            <a:r>
              <a:rPr lang="da-DK" dirty="0"/>
              <a:t>”</a:t>
            </a:r>
            <a:r>
              <a:rPr lang="da-DK" dirty="0" err="1"/>
              <a:t>Easy</a:t>
            </a:r>
            <a:r>
              <a:rPr lang="da-DK" dirty="0"/>
              <a:t>”</a:t>
            </a:r>
          </a:p>
          <a:p>
            <a:r>
              <a:rPr lang="da-DK" dirty="0"/>
              <a:t>Low </a:t>
            </a:r>
            <a:r>
              <a:rPr lang="da-DK" dirty="0" err="1"/>
              <a:t>sensitivity</a:t>
            </a:r>
            <a:r>
              <a:rPr lang="da-DK" dirty="0"/>
              <a:t> </a:t>
            </a:r>
          </a:p>
          <a:p>
            <a:r>
              <a:rPr lang="da-DK" dirty="0" err="1"/>
              <a:t>Captures</a:t>
            </a:r>
            <a:r>
              <a:rPr lang="da-DK" dirty="0"/>
              <a:t> all </a:t>
            </a:r>
            <a:r>
              <a:rPr lang="da-DK" dirty="0" err="1"/>
              <a:t>changes</a:t>
            </a:r>
            <a:endParaRPr lang="da-DK" dirty="0"/>
          </a:p>
          <a:p>
            <a:pPr lvl="1"/>
            <a:r>
              <a:rPr lang="da-DK" dirty="0"/>
              <a:t>Tumor evolution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6700D2E-3EF4-864B-80EC-FBED8D6910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3075683"/>
            <a:ext cx="5181600" cy="310128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a-DK" b="1" dirty="0" err="1"/>
              <a:t>Capture</a:t>
            </a:r>
            <a:endParaRPr lang="da-DK" b="1" dirty="0"/>
          </a:p>
          <a:p>
            <a:r>
              <a:rPr lang="da-DK" dirty="0" err="1"/>
              <a:t>Labor</a:t>
            </a:r>
            <a:r>
              <a:rPr lang="da-DK" dirty="0"/>
              <a:t> intensive</a:t>
            </a:r>
          </a:p>
          <a:p>
            <a:r>
              <a:rPr lang="da-DK" dirty="0"/>
              <a:t>High </a:t>
            </a:r>
            <a:r>
              <a:rPr lang="da-DK" dirty="0" err="1"/>
              <a:t>sensitivity</a:t>
            </a:r>
            <a:endParaRPr lang="da-DK" dirty="0"/>
          </a:p>
          <a:p>
            <a:r>
              <a:rPr lang="da-DK" dirty="0" err="1"/>
              <a:t>Only</a:t>
            </a:r>
            <a:r>
              <a:rPr lang="da-DK" dirty="0"/>
              <a:t> looks at </a:t>
            </a:r>
            <a:r>
              <a:rPr lang="da-DK" dirty="0" err="1"/>
              <a:t>subset</a:t>
            </a:r>
            <a:endParaRPr lang="da-DK" dirty="0"/>
          </a:p>
          <a:p>
            <a:r>
              <a:rPr lang="da-DK" dirty="0" err="1"/>
              <a:t>Relies</a:t>
            </a:r>
            <a:r>
              <a:rPr lang="da-DK" dirty="0"/>
              <a:t> on </a:t>
            </a:r>
            <a:r>
              <a:rPr lang="da-DK" dirty="0" err="1"/>
              <a:t>capture</a:t>
            </a:r>
            <a:r>
              <a:rPr lang="da-DK" dirty="0"/>
              <a:t>-kits</a:t>
            </a:r>
          </a:p>
          <a:p>
            <a:pPr lvl="1"/>
            <a:r>
              <a:rPr lang="da-DK" dirty="0"/>
              <a:t>Must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well-functioning</a:t>
            </a:r>
            <a:endParaRPr lang="da-DK" dirty="0"/>
          </a:p>
          <a:p>
            <a:pPr lvl="1"/>
            <a:r>
              <a:rPr lang="da-DK" dirty="0"/>
              <a:t>Must </a:t>
            </a:r>
            <a:r>
              <a:rPr lang="da-DK" dirty="0" err="1"/>
              <a:t>choose</a:t>
            </a:r>
            <a:r>
              <a:rPr lang="da-DK" dirty="0"/>
              <a:t>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targets</a:t>
            </a:r>
            <a:r>
              <a:rPr lang="da-DK" dirty="0"/>
              <a:t>	</a:t>
            </a:r>
          </a:p>
          <a:p>
            <a:endParaRPr lang="da-DK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D5243D-5FD9-5844-8867-C87871043074}"/>
              </a:ext>
            </a:extLst>
          </p:cNvPr>
          <p:cNvSpPr txBox="1"/>
          <p:nvPr/>
        </p:nvSpPr>
        <p:spPr>
          <a:xfrm>
            <a:off x="838200" y="1690688"/>
            <a:ext cx="105156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800" dirty="0" err="1"/>
              <a:t>Different</a:t>
            </a:r>
            <a:r>
              <a:rPr lang="da-DK" sz="2800" dirty="0"/>
              <a:t> </a:t>
            </a:r>
            <a:r>
              <a:rPr lang="da-DK" sz="2800" dirty="0" err="1"/>
              <a:t>methods</a:t>
            </a:r>
            <a:r>
              <a:rPr lang="da-DK" sz="2800" dirty="0"/>
              <a:t> </a:t>
            </a:r>
            <a:r>
              <a:rPr lang="da-DK" sz="2800" dirty="0" err="1"/>
              <a:t>are</a:t>
            </a:r>
            <a:r>
              <a:rPr lang="da-DK" sz="2800" dirty="0"/>
              <a:t> </a:t>
            </a:r>
            <a:r>
              <a:rPr lang="da-DK" sz="2800" dirty="0" err="1"/>
              <a:t>available</a:t>
            </a:r>
            <a:r>
              <a:rPr lang="da-DK" sz="2800" dirty="0"/>
              <a:t>, due to </a:t>
            </a:r>
            <a:r>
              <a:rPr lang="da-DK" sz="2800" dirty="0" err="1"/>
              <a:t>sequencing</a:t>
            </a:r>
            <a:r>
              <a:rPr lang="da-DK" sz="2800" dirty="0"/>
              <a:t> </a:t>
            </a:r>
            <a:r>
              <a:rPr lang="da-DK" sz="2800" dirty="0" err="1"/>
              <a:t>depth</a:t>
            </a:r>
            <a:r>
              <a:rPr lang="da-DK" sz="2800" dirty="0"/>
              <a:t>, it is </a:t>
            </a:r>
            <a:r>
              <a:rPr lang="da-DK" sz="2800" dirty="0" err="1"/>
              <a:t>hard</a:t>
            </a:r>
            <a:r>
              <a:rPr lang="da-DK" sz="2800" dirty="0"/>
              <a:t> to know </a:t>
            </a:r>
            <a:r>
              <a:rPr lang="da-DK" sz="2800" dirty="0" err="1"/>
              <a:t>how</a:t>
            </a:r>
            <a:r>
              <a:rPr lang="da-DK" sz="2800" dirty="0"/>
              <a:t> it </a:t>
            </a:r>
            <a:r>
              <a:rPr lang="da-DK" sz="2800" dirty="0" err="1"/>
              <a:t>translates</a:t>
            </a:r>
            <a:r>
              <a:rPr lang="da-DK" sz="2800" dirty="0"/>
              <a:t> to </a:t>
            </a:r>
            <a:r>
              <a:rPr lang="da-DK" sz="2800" dirty="0" err="1"/>
              <a:t>our</a:t>
            </a:r>
            <a:r>
              <a:rPr lang="da-DK" sz="2800" dirty="0"/>
              <a:t> case</a:t>
            </a:r>
          </a:p>
          <a:p>
            <a:r>
              <a:rPr lang="da-DK" sz="2800" dirty="0" err="1"/>
              <a:t>Estimated</a:t>
            </a:r>
            <a:r>
              <a:rPr lang="da-DK" sz="2800" dirty="0"/>
              <a:t> </a:t>
            </a:r>
            <a:r>
              <a:rPr lang="da-DK" sz="2800" dirty="0" err="1"/>
              <a:t>cfDNA</a:t>
            </a:r>
            <a:r>
              <a:rPr lang="da-DK" sz="2800" dirty="0"/>
              <a:t> input: 1-100ng</a:t>
            </a:r>
          </a:p>
        </p:txBody>
      </p:sp>
    </p:spTree>
    <p:extLst>
      <p:ext uri="{BB962C8B-B14F-4D97-AF65-F5344CB8AC3E}">
        <p14:creationId xmlns:p14="http://schemas.microsoft.com/office/powerpoint/2010/main" val="21658934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5258-AB8C-0C4F-90E5-BFB7878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study</a:t>
            </a:r>
            <a:r>
              <a:rPr lang="da-DK" dirty="0"/>
              <a:t> - </a:t>
            </a:r>
            <a:r>
              <a:rPr lang="da-DK" dirty="0" err="1"/>
              <a:t>sequencing</a:t>
            </a:r>
            <a:endParaRPr lang="da-DK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7B4FC2-93D8-F149-A62F-809DF11AF9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200" y="260350"/>
            <a:ext cx="11023600" cy="63373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202F47C-343C-6545-A406-ED653243E5C4}"/>
              </a:ext>
            </a:extLst>
          </p:cNvPr>
          <p:cNvSpPr/>
          <p:nvPr/>
        </p:nvSpPr>
        <p:spPr>
          <a:xfrm>
            <a:off x="584199" y="6534834"/>
            <a:ext cx="84851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sz="1200" dirty="0" err="1"/>
              <a:t>https</a:t>
            </a:r>
            <a:r>
              <a:rPr lang="da-DK" sz="1200" dirty="0"/>
              <a:t>://</a:t>
            </a:r>
            <a:r>
              <a:rPr lang="da-DK" sz="1200" dirty="0" err="1"/>
              <a:t>doi.org</a:t>
            </a:r>
            <a:r>
              <a:rPr lang="da-DK" sz="1200" dirty="0"/>
              <a:t>/10.3892/ol.2018.9794</a:t>
            </a:r>
          </a:p>
        </p:txBody>
      </p:sp>
    </p:spTree>
    <p:extLst>
      <p:ext uri="{BB962C8B-B14F-4D97-AF65-F5344CB8AC3E}">
        <p14:creationId xmlns:p14="http://schemas.microsoft.com/office/powerpoint/2010/main" val="25766992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5258-AB8C-0C4F-90E5-BFB7878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study</a:t>
            </a:r>
            <a:r>
              <a:rPr lang="da-DK" dirty="0"/>
              <a:t> - </a:t>
            </a:r>
            <a:r>
              <a:rPr lang="da-DK" dirty="0" err="1"/>
              <a:t>sequencing</a:t>
            </a:r>
            <a:endParaRPr lang="da-DK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E74B343-E73A-594B-BDAA-7C41FDAE5B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90688"/>
            <a:ext cx="12192000" cy="511794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7C665DF-60DD-8146-A231-B01807D395B8}"/>
              </a:ext>
            </a:extLst>
          </p:cNvPr>
          <p:cNvSpPr/>
          <p:nvPr/>
        </p:nvSpPr>
        <p:spPr>
          <a:xfrm>
            <a:off x="272639" y="6581001"/>
            <a:ext cx="287995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1200" dirty="0">
                <a:hlinkClick r:id="rId4" tooltip="Persistent link using digital object identifier"/>
              </a:rPr>
              <a:t>https://doi.org/10.1016/j.csbj.2018.10.002</a:t>
            </a:r>
            <a:endParaRPr lang="da-DK" sz="1200" dirty="0"/>
          </a:p>
        </p:txBody>
      </p:sp>
    </p:spTree>
    <p:extLst>
      <p:ext uri="{BB962C8B-B14F-4D97-AF65-F5344CB8AC3E}">
        <p14:creationId xmlns:p14="http://schemas.microsoft.com/office/powerpoint/2010/main" val="28653976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RNAseq</a:t>
            </a:r>
            <a:r>
              <a:rPr lang="da-DK" dirty="0"/>
              <a:t> - </a:t>
            </a:r>
            <a:r>
              <a:rPr lang="da-DK" dirty="0" err="1"/>
              <a:t>Aim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dirty="0" err="1"/>
              <a:t>Investigate</a:t>
            </a:r>
            <a:r>
              <a:rPr lang="da-DK" dirty="0"/>
              <a:t> </a:t>
            </a:r>
            <a:r>
              <a:rPr lang="da-DK" dirty="0" err="1"/>
              <a:t>expression</a:t>
            </a:r>
            <a:r>
              <a:rPr lang="da-DK" dirty="0"/>
              <a:t> patterns in </a:t>
            </a:r>
            <a:r>
              <a:rPr lang="da-DK" dirty="0" err="1"/>
              <a:t>canine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carcinomas</a:t>
            </a:r>
            <a:endParaRPr lang="da-DK" dirty="0"/>
          </a:p>
          <a:p>
            <a:r>
              <a:rPr lang="da-DK" dirty="0"/>
              <a:t>Hormonal receptors</a:t>
            </a:r>
          </a:p>
          <a:p>
            <a:pPr marL="0" indent="0">
              <a:buNone/>
            </a:pPr>
            <a:r>
              <a:rPr lang="da-DK" dirty="0"/>
              <a:t>Expression patterns</a:t>
            </a:r>
          </a:p>
          <a:p>
            <a:r>
              <a:rPr lang="da-DK" dirty="0" err="1"/>
              <a:t>Compare</a:t>
            </a:r>
            <a:r>
              <a:rPr lang="da-DK" dirty="0"/>
              <a:t> </a:t>
            </a:r>
            <a:r>
              <a:rPr lang="da-DK" dirty="0" err="1"/>
              <a:t>different</a:t>
            </a:r>
            <a:r>
              <a:rPr lang="da-DK" dirty="0"/>
              <a:t> tumor types </a:t>
            </a:r>
          </a:p>
          <a:p>
            <a:pPr lvl="1"/>
            <a:r>
              <a:rPr lang="da-DK" dirty="0" err="1"/>
              <a:t>Only</a:t>
            </a:r>
            <a:r>
              <a:rPr lang="da-DK" dirty="0"/>
              <a:t> </a:t>
            </a:r>
            <a:r>
              <a:rPr lang="da-DK" dirty="0" err="1"/>
              <a:t>carcinomas</a:t>
            </a:r>
            <a:r>
              <a:rPr lang="da-DK" dirty="0"/>
              <a:t> – </a:t>
            </a:r>
            <a:r>
              <a:rPr lang="da-DK" dirty="0" err="1"/>
              <a:t>maybe</a:t>
            </a:r>
            <a:r>
              <a:rPr lang="da-DK" dirty="0"/>
              <a:t> subtypes</a:t>
            </a:r>
          </a:p>
          <a:p>
            <a:r>
              <a:rPr lang="da-DK" dirty="0" err="1"/>
              <a:t>Compare</a:t>
            </a:r>
            <a:r>
              <a:rPr lang="da-DK" dirty="0"/>
              <a:t> with </a:t>
            </a:r>
            <a:r>
              <a:rPr lang="da-DK" dirty="0" err="1"/>
              <a:t>somatic</a:t>
            </a:r>
            <a:r>
              <a:rPr lang="da-DK" dirty="0"/>
              <a:t> variation </a:t>
            </a:r>
            <a:r>
              <a:rPr lang="da-DK" dirty="0" err="1"/>
              <a:t>found</a:t>
            </a:r>
            <a:r>
              <a:rPr lang="da-DK" dirty="0"/>
              <a:t> in T/N</a:t>
            </a:r>
          </a:p>
          <a:p>
            <a:r>
              <a:rPr lang="da-DK" dirty="0" err="1"/>
              <a:t>Pathway</a:t>
            </a:r>
            <a:r>
              <a:rPr lang="da-DK" dirty="0"/>
              <a:t> </a:t>
            </a:r>
            <a:r>
              <a:rPr lang="da-DK" dirty="0" err="1"/>
              <a:t>analysis</a:t>
            </a:r>
            <a:endParaRPr lang="da-DK" dirty="0"/>
          </a:p>
          <a:p>
            <a:pPr marL="0" indent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3351355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RNAseq</a:t>
            </a:r>
            <a:r>
              <a:rPr lang="da-DK" dirty="0"/>
              <a:t> - </a:t>
            </a:r>
            <a:r>
              <a:rPr lang="da-DK" dirty="0" err="1"/>
              <a:t>Limitations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a-DK" dirty="0"/>
              <a:t>No normal sample from the same </a:t>
            </a:r>
            <a:r>
              <a:rPr lang="da-DK" dirty="0" err="1"/>
              <a:t>tissue</a:t>
            </a:r>
            <a:r>
              <a:rPr lang="da-DK" dirty="0"/>
              <a:t> for </a:t>
            </a:r>
            <a:r>
              <a:rPr lang="da-DK" dirty="0" err="1"/>
              <a:t>comparison</a:t>
            </a:r>
            <a:endParaRPr lang="da-DK" dirty="0"/>
          </a:p>
          <a:p>
            <a:r>
              <a:rPr lang="da-DK" dirty="0"/>
              <a:t>Hormonal </a:t>
            </a:r>
            <a:r>
              <a:rPr lang="da-DK" dirty="0" err="1"/>
              <a:t>influence</a:t>
            </a:r>
            <a:r>
              <a:rPr lang="da-DK" dirty="0"/>
              <a:t> at sample time</a:t>
            </a:r>
          </a:p>
          <a:p>
            <a:pPr marL="0" indent="0">
              <a:buNone/>
            </a:pPr>
            <a:r>
              <a:rPr lang="da-DK" dirty="0"/>
              <a:t>Solutions</a:t>
            </a:r>
          </a:p>
          <a:p>
            <a:r>
              <a:rPr lang="da-DK" dirty="0"/>
              <a:t>Normal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endParaRPr lang="da-DK" dirty="0"/>
          </a:p>
          <a:p>
            <a:pPr lvl="1"/>
            <a:r>
              <a:rPr lang="da-DK" dirty="0"/>
              <a:t>Same dog -&gt; </a:t>
            </a:r>
            <a:r>
              <a:rPr lang="da-DK" dirty="0" err="1"/>
              <a:t>likely</a:t>
            </a:r>
            <a:r>
              <a:rPr lang="da-DK" dirty="0"/>
              <a:t> </a:t>
            </a:r>
            <a:r>
              <a:rPr lang="da-DK" dirty="0" err="1"/>
              <a:t>no</a:t>
            </a:r>
            <a:r>
              <a:rPr lang="da-DK" dirty="0"/>
              <a:t> normal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endParaRPr lang="da-DK" dirty="0"/>
          </a:p>
          <a:p>
            <a:pPr lvl="2"/>
            <a:r>
              <a:rPr lang="da-DK" dirty="0" err="1"/>
              <a:t>Microdissection</a:t>
            </a:r>
            <a:r>
              <a:rPr lang="da-DK" dirty="0"/>
              <a:t>?</a:t>
            </a:r>
          </a:p>
          <a:p>
            <a:pPr lvl="1"/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dogs</a:t>
            </a:r>
            <a:r>
              <a:rPr lang="da-DK" dirty="0"/>
              <a:t> -&gt; panel of normal </a:t>
            </a:r>
            <a:r>
              <a:rPr lang="da-DK" dirty="0" err="1"/>
              <a:t>expression</a:t>
            </a:r>
            <a:r>
              <a:rPr lang="da-DK" dirty="0"/>
              <a:t> </a:t>
            </a:r>
          </a:p>
          <a:p>
            <a:pPr lvl="2"/>
            <a:r>
              <a:rPr lang="da-DK" dirty="0" err="1"/>
              <a:t>Ethics</a:t>
            </a:r>
            <a:r>
              <a:rPr lang="da-DK" dirty="0"/>
              <a:t> of sampling </a:t>
            </a:r>
            <a:r>
              <a:rPr lang="da-DK" dirty="0" err="1"/>
              <a:t>healthy</a:t>
            </a:r>
            <a:r>
              <a:rPr lang="da-DK" dirty="0"/>
              <a:t> </a:t>
            </a:r>
            <a:r>
              <a:rPr lang="da-DK" dirty="0" err="1"/>
              <a:t>dogs</a:t>
            </a:r>
            <a:r>
              <a:rPr lang="da-DK" dirty="0"/>
              <a:t> (</a:t>
            </a:r>
            <a:r>
              <a:rPr lang="da-DK" dirty="0" err="1"/>
              <a:t>biopsy</a:t>
            </a:r>
            <a:r>
              <a:rPr lang="da-DK" dirty="0"/>
              <a:t>/FNA)</a:t>
            </a:r>
          </a:p>
          <a:p>
            <a:pPr lvl="2"/>
            <a:r>
              <a:rPr lang="da-DK" dirty="0"/>
              <a:t>Young </a:t>
            </a:r>
            <a:r>
              <a:rPr lang="da-DK" dirty="0" err="1"/>
              <a:t>dogs</a:t>
            </a:r>
            <a:r>
              <a:rPr lang="da-DK" dirty="0"/>
              <a:t> </a:t>
            </a:r>
            <a:r>
              <a:rPr lang="da-DK" dirty="0" err="1"/>
              <a:t>probably</a:t>
            </a:r>
            <a:r>
              <a:rPr lang="da-DK" dirty="0"/>
              <a:t> </a:t>
            </a:r>
            <a:r>
              <a:rPr lang="da-DK" dirty="0" err="1"/>
              <a:t>needed</a:t>
            </a:r>
            <a:r>
              <a:rPr lang="da-DK" dirty="0"/>
              <a:t> due to hormonal </a:t>
            </a:r>
            <a:r>
              <a:rPr lang="da-DK" dirty="0" err="1"/>
              <a:t>influence</a:t>
            </a:r>
            <a:r>
              <a:rPr lang="da-DK" dirty="0"/>
              <a:t> over time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406620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D3AE6D9-BB3F-EC42-AE11-511C7B0EC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0422" y="1591426"/>
            <a:ext cx="8930277" cy="52665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5F0B81-D889-D945-ADF5-39D9B0290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87475"/>
          </a:xfrm>
        </p:spPr>
        <p:txBody>
          <a:bodyPr/>
          <a:lstStyle/>
          <a:p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challenges</a:t>
            </a:r>
            <a:br>
              <a:rPr lang="da-DK" dirty="0"/>
            </a:br>
            <a:r>
              <a:rPr lang="da-DK" sz="3500" dirty="0" err="1"/>
              <a:t>Staging</a:t>
            </a:r>
            <a:endParaRPr lang="da-DK" sz="3500" dirty="0"/>
          </a:p>
        </p:txBody>
      </p:sp>
    </p:spTree>
    <p:extLst>
      <p:ext uri="{BB962C8B-B14F-4D97-AF65-F5344CB8AC3E}">
        <p14:creationId xmlns:p14="http://schemas.microsoft.com/office/powerpoint/2010/main" val="10195385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7F0C6CA-ECA9-1143-94DD-5C4B1FE7F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904" y="1316701"/>
            <a:ext cx="7059600" cy="46172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5F0B81-D889-D945-ADF5-39D9B0290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87475"/>
          </a:xfrm>
        </p:spPr>
        <p:txBody>
          <a:bodyPr/>
          <a:lstStyle/>
          <a:p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challenges</a:t>
            </a:r>
            <a:br>
              <a:rPr lang="da-DK" dirty="0"/>
            </a:br>
            <a:r>
              <a:rPr lang="da-DK" sz="3500" dirty="0" err="1"/>
              <a:t>Staging</a:t>
            </a:r>
            <a:endParaRPr lang="da-DK" sz="35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8904B8-A70C-4F48-B0E1-892D41C00F48}"/>
              </a:ext>
            </a:extLst>
          </p:cNvPr>
          <p:cNvSpPr txBox="1"/>
          <p:nvPr/>
        </p:nvSpPr>
        <p:spPr>
          <a:xfrm>
            <a:off x="4157007" y="5933935"/>
            <a:ext cx="3877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 err="1"/>
              <a:t>Lymph</a:t>
            </a:r>
            <a:r>
              <a:rPr lang="da-DK" sz="2800" dirty="0"/>
              <a:t> node </a:t>
            </a:r>
            <a:r>
              <a:rPr lang="da-DK" sz="2800" dirty="0" err="1"/>
              <a:t>metastasis</a:t>
            </a:r>
            <a:r>
              <a:rPr lang="da-DK" sz="28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135233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F0B81-D889-D945-ADF5-39D9B0290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87475"/>
          </a:xfrm>
        </p:spPr>
        <p:txBody>
          <a:bodyPr/>
          <a:lstStyle/>
          <a:p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challenges</a:t>
            </a:r>
            <a:br>
              <a:rPr lang="da-DK" dirty="0"/>
            </a:br>
            <a:r>
              <a:rPr lang="da-DK" sz="3500" dirty="0" err="1"/>
              <a:t>Staging</a:t>
            </a:r>
            <a:endParaRPr lang="da-DK" sz="35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A134E-44E4-B74B-8478-1A6A6C278E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682" b="16985"/>
          <a:stretch/>
        </p:blipFill>
        <p:spPr>
          <a:xfrm>
            <a:off x="5649963" y="2371149"/>
            <a:ext cx="4846211" cy="256032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AE8D9D-181C-D641-952C-FB27E53331EE}"/>
              </a:ext>
            </a:extLst>
          </p:cNvPr>
          <p:cNvSpPr/>
          <p:nvPr/>
        </p:nvSpPr>
        <p:spPr>
          <a:xfrm>
            <a:off x="1143000" y="4977431"/>
            <a:ext cx="9906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a-DK" dirty="0" err="1"/>
              <a:t>Lymph</a:t>
            </a:r>
            <a:r>
              <a:rPr lang="da-DK" dirty="0"/>
              <a:t> </a:t>
            </a:r>
            <a:r>
              <a:rPr lang="da-DK" dirty="0" err="1"/>
              <a:t>drainage</a:t>
            </a:r>
            <a:r>
              <a:rPr lang="da-DK" dirty="0"/>
              <a:t> of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 in the </a:t>
            </a:r>
            <a:r>
              <a:rPr lang="da-DK" dirty="0" err="1"/>
              <a:t>bitch</a:t>
            </a:r>
            <a:endParaRPr lang="da-DK" dirty="0"/>
          </a:p>
          <a:p>
            <a:endParaRPr lang="da-DK" dirty="0"/>
          </a:p>
          <a:p>
            <a:r>
              <a:rPr lang="da-DK" dirty="0" err="1"/>
              <a:t>ax</a:t>
            </a:r>
            <a:r>
              <a:rPr lang="da-DK" dirty="0"/>
              <a:t>: </a:t>
            </a:r>
            <a:r>
              <a:rPr lang="da-DK" dirty="0" err="1"/>
              <a:t>axillary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nodes		 in: </a:t>
            </a:r>
            <a:r>
              <a:rPr lang="da-DK" dirty="0" err="1"/>
              <a:t>inguinal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nodes 	</a:t>
            </a:r>
          </a:p>
          <a:p>
            <a:r>
              <a:rPr lang="da-DK" dirty="0"/>
              <a:t>	</a:t>
            </a:r>
          </a:p>
          <a:p>
            <a:r>
              <a:rPr lang="da-DK" dirty="0" err="1"/>
              <a:t>st</a:t>
            </a:r>
            <a:r>
              <a:rPr lang="da-DK" dirty="0"/>
              <a:t>: </a:t>
            </a:r>
            <a:r>
              <a:rPr lang="da-DK" dirty="0" err="1"/>
              <a:t>sternal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nodes		mi: </a:t>
            </a:r>
            <a:r>
              <a:rPr lang="da-DK" dirty="0" err="1"/>
              <a:t>medial</a:t>
            </a:r>
            <a:r>
              <a:rPr lang="da-DK" dirty="0"/>
              <a:t> </a:t>
            </a:r>
            <a:r>
              <a:rPr lang="da-DK" dirty="0" err="1"/>
              <a:t>iliac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nodes		pl:  </a:t>
            </a:r>
            <a:r>
              <a:rPr lang="da-DK" dirty="0" err="1"/>
              <a:t>popliteal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A46E24D-DD02-8441-AAC1-90340A01C301}"/>
              </a:ext>
            </a:extLst>
          </p:cNvPr>
          <p:cNvGrpSpPr/>
          <p:nvPr/>
        </p:nvGrpSpPr>
        <p:grpSpPr>
          <a:xfrm>
            <a:off x="1143000" y="1798561"/>
            <a:ext cx="5278080" cy="3132909"/>
            <a:chOff x="169022" y="1752600"/>
            <a:chExt cx="5278080" cy="313290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0246791-8843-CB4B-A16B-5167C65C57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54317"/>
            <a:stretch/>
          </p:blipFill>
          <p:spPr>
            <a:xfrm>
              <a:off x="600891" y="1752600"/>
              <a:ext cx="4846211" cy="3132909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9EF7F8A-7648-DF4D-9F41-4FD4DECCFE83}"/>
                </a:ext>
              </a:extLst>
            </p:cNvPr>
            <p:cNvSpPr/>
            <p:nvPr/>
          </p:nvSpPr>
          <p:spPr>
            <a:xfrm>
              <a:off x="1800225" y="2928938"/>
              <a:ext cx="342900" cy="676410"/>
            </a:xfrm>
            <a:prstGeom prst="ellipse">
              <a:avLst/>
            </a:prstGeom>
            <a:solidFill>
              <a:schemeClr val="accent1">
                <a:alpha val="37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5101689-C6B9-FC4C-B7DB-7A1C82E7E678}"/>
                </a:ext>
              </a:extLst>
            </p:cNvPr>
            <p:cNvSpPr/>
            <p:nvPr/>
          </p:nvSpPr>
          <p:spPr>
            <a:xfrm>
              <a:off x="1800225" y="3377771"/>
              <a:ext cx="342900" cy="676410"/>
            </a:xfrm>
            <a:prstGeom prst="ellipse">
              <a:avLst/>
            </a:prstGeom>
            <a:solidFill>
              <a:schemeClr val="accent2">
                <a:alpha val="37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2DFDD29-39B8-0848-B093-6BF480AB498E}"/>
                </a:ext>
              </a:extLst>
            </p:cNvPr>
            <p:cNvSpPr/>
            <p:nvPr/>
          </p:nvSpPr>
          <p:spPr>
            <a:xfrm>
              <a:off x="1896534" y="4159347"/>
              <a:ext cx="126999" cy="116089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A621DAC-5169-9340-80FD-B7BB829DA9C1}"/>
                </a:ext>
              </a:extLst>
            </p:cNvPr>
            <p:cNvSpPr txBox="1"/>
            <p:nvPr/>
          </p:nvSpPr>
          <p:spPr>
            <a:xfrm>
              <a:off x="194664" y="4078891"/>
              <a:ext cx="15198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1200" dirty="0" err="1"/>
                <a:t>Inguinal</a:t>
              </a:r>
              <a:r>
                <a:rPr lang="da-DK" sz="1200" dirty="0"/>
                <a:t> </a:t>
              </a:r>
              <a:r>
                <a:rPr lang="da-DK" sz="1200" dirty="0" err="1"/>
                <a:t>lymph</a:t>
              </a:r>
              <a:r>
                <a:rPr lang="da-DK" sz="1200" dirty="0"/>
                <a:t> node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B54C0ED-7FF2-1F4A-ACF0-0905567F237A}"/>
                </a:ext>
              </a:extLst>
            </p:cNvPr>
            <p:cNvSpPr/>
            <p:nvPr/>
          </p:nvSpPr>
          <p:spPr>
            <a:xfrm>
              <a:off x="1714500" y="2928938"/>
              <a:ext cx="85725" cy="751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dirty="0"/>
            </a:p>
            <a:p>
              <a:pPr algn="ctr"/>
              <a:endParaRPr lang="da-DK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33C6CF7-BEB8-DD45-8B49-64B7DAFD5DE9}"/>
                </a:ext>
              </a:extLst>
            </p:cNvPr>
            <p:cNvSpPr txBox="1"/>
            <p:nvPr/>
          </p:nvSpPr>
          <p:spPr>
            <a:xfrm>
              <a:off x="169022" y="2861102"/>
              <a:ext cx="2286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1200" dirty="0" err="1"/>
                <a:t>Axillary</a:t>
              </a:r>
              <a:r>
                <a:rPr lang="da-DK" sz="1200" dirty="0"/>
                <a:t> </a:t>
              </a:r>
              <a:r>
                <a:rPr lang="da-DK" sz="1200" dirty="0" err="1"/>
                <a:t>lymph</a:t>
              </a:r>
              <a:r>
                <a:rPr lang="da-DK" sz="1200" dirty="0"/>
                <a:t> node</a:t>
              </a:r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920CFBC3-E868-0A45-8EF3-C649C09AB6A4}"/>
              </a:ext>
            </a:extLst>
          </p:cNvPr>
          <p:cNvSpPr/>
          <p:nvPr/>
        </p:nvSpPr>
        <p:spPr>
          <a:xfrm>
            <a:off x="7302812" y="5627193"/>
            <a:ext cx="177488" cy="177801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933CA9C-A913-4045-9EC1-48E5A8833934}"/>
              </a:ext>
            </a:extLst>
          </p:cNvPr>
          <p:cNvSpPr/>
          <p:nvPr/>
        </p:nvSpPr>
        <p:spPr>
          <a:xfrm>
            <a:off x="3556624" y="5627194"/>
            <a:ext cx="177488" cy="177801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809240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677F26-BAA5-6549-AF3C-5218D7A23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8013" y="1752600"/>
            <a:ext cx="7055973" cy="45393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5F0B81-D889-D945-ADF5-39D9B0290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87475"/>
          </a:xfrm>
        </p:spPr>
        <p:txBody>
          <a:bodyPr/>
          <a:lstStyle/>
          <a:p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challenges</a:t>
            </a:r>
            <a:br>
              <a:rPr lang="da-DK" dirty="0"/>
            </a:br>
            <a:r>
              <a:rPr lang="da-DK" sz="3500" dirty="0" err="1"/>
              <a:t>Staging</a:t>
            </a:r>
            <a:endParaRPr lang="da-DK" sz="3500" dirty="0"/>
          </a:p>
        </p:txBody>
      </p:sp>
    </p:spTree>
    <p:extLst>
      <p:ext uri="{BB962C8B-B14F-4D97-AF65-F5344CB8AC3E}">
        <p14:creationId xmlns:p14="http://schemas.microsoft.com/office/powerpoint/2010/main" val="1581618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C151B-FBCD-D64F-8163-D93472BAC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challenges</a:t>
            </a:r>
            <a:r>
              <a:rPr lang="da-DK" dirty="0"/>
              <a:t> </a:t>
            </a:r>
            <a:br>
              <a:rPr lang="da-DK" dirty="0"/>
            </a:br>
            <a:r>
              <a:rPr lang="da-DK" sz="3500" dirty="0" err="1"/>
              <a:t>Treatment</a:t>
            </a:r>
            <a:endParaRPr lang="da-DK" sz="35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845AC7-C68B-D74C-B9AF-B1042FC328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7809411" cy="4351338"/>
          </a:xfrm>
        </p:spPr>
        <p:txBody>
          <a:bodyPr/>
          <a:lstStyle/>
          <a:p>
            <a:r>
              <a:rPr lang="da-DK" dirty="0" err="1"/>
              <a:t>Treatment</a:t>
            </a:r>
            <a:r>
              <a:rPr lang="da-DK" dirty="0"/>
              <a:t> plan </a:t>
            </a:r>
            <a:r>
              <a:rPr lang="da-DK" dirty="0" err="1"/>
              <a:t>based</a:t>
            </a:r>
            <a:r>
              <a:rPr lang="da-DK" dirty="0"/>
              <a:t> on </a:t>
            </a:r>
            <a:r>
              <a:rPr lang="da-DK" dirty="0" err="1"/>
              <a:t>prognostic</a:t>
            </a:r>
            <a:r>
              <a:rPr lang="da-DK" dirty="0"/>
              <a:t> factors</a:t>
            </a:r>
          </a:p>
          <a:p>
            <a:r>
              <a:rPr lang="da-DK" dirty="0" err="1"/>
              <a:t>Aim</a:t>
            </a:r>
            <a:r>
              <a:rPr lang="da-DK" dirty="0"/>
              <a:t>: </a:t>
            </a:r>
            <a:r>
              <a:rPr lang="da-DK" dirty="0" err="1"/>
              <a:t>Minimize</a:t>
            </a:r>
            <a:r>
              <a:rPr lang="da-DK" dirty="0"/>
              <a:t> under- and </a:t>
            </a:r>
            <a:r>
              <a:rPr lang="da-DK" dirty="0" err="1"/>
              <a:t>overtreatment</a:t>
            </a:r>
            <a:endParaRPr lang="da-DK" dirty="0"/>
          </a:p>
          <a:p>
            <a:pPr lvl="1"/>
            <a:r>
              <a:rPr lang="da-DK" dirty="0" err="1"/>
              <a:t>Current</a:t>
            </a:r>
            <a:r>
              <a:rPr lang="da-DK" dirty="0"/>
              <a:t> </a:t>
            </a:r>
            <a:r>
              <a:rPr lang="da-DK" dirty="0" err="1"/>
              <a:t>tools</a:t>
            </a:r>
            <a:r>
              <a:rPr lang="da-DK" dirty="0"/>
              <a:t> </a:t>
            </a:r>
            <a:r>
              <a:rPr lang="da-DK" dirty="0" err="1"/>
              <a:t>insensitive</a:t>
            </a:r>
            <a:endParaRPr lang="da-DK" dirty="0"/>
          </a:p>
          <a:p>
            <a:pPr lvl="1"/>
            <a:r>
              <a:rPr lang="da-DK" dirty="0" err="1"/>
              <a:t>Better</a:t>
            </a:r>
            <a:r>
              <a:rPr lang="da-DK" dirty="0"/>
              <a:t> </a:t>
            </a:r>
            <a:r>
              <a:rPr lang="da-DK" dirty="0" err="1"/>
              <a:t>tools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needed</a:t>
            </a:r>
            <a:r>
              <a:rPr lang="da-DK" dirty="0"/>
              <a:t>!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197355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</p:txBody>
      </p:sp>
      <p:pic>
        <p:nvPicPr>
          <p:cNvPr id="6" name="Picture 2" descr="illedresultat for circulating dna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259" y="1327330"/>
            <a:ext cx="7344852" cy="5260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BBD52D-19D7-F64C-BD74-477B010DD551}"/>
              </a:ext>
            </a:extLst>
          </p:cNvPr>
          <p:cNvSpPr txBox="1"/>
          <p:nvPr/>
        </p:nvSpPr>
        <p:spPr>
          <a:xfrm>
            <a:off x="3374236" y="5571460"/>
            <a:ext cx="11274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/>
              <a:t>Tumor</a:t>
            </a:r>
          </a:p>
        </p:txBody>
      </p:sp>
    </p:spTree>
    <p:extLst>
      <p:ext uri="{BB962C8B-B14F-4D97-AF65-F5344CB8AC3E}">
        <p14:creationId xmlns:p14="http://schemas.microsoft.com/office/powerpoint/2010/main" val="2034715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</p:txBody>
      </p:sp>
      <p:pic>
        <p:nvPicPr>
          <p:cNvPr id="6" name="Picture 2" descr="illedresultat for circulating dna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259" y="1327330"/>
            <a:ext cx="7344852" cy="5260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BC2AAD30-8CD1-F940-89EF-4F5BDF2849C1}"/>
              </a:ext>
            </a:extLst>
          </p:cNvPr>
          <p:cNvSpPr/>
          <p:nvPr/>
        </p:nvSpPr>
        <p:spPr>
          <a:xfrm>
            <a:off x="4501661" y="3957718"/>
            <a:ext cx="2757268" cy="2699816"/>
          </a:xfrm>
          <a:prstGeom prst="ellipse">
            <a:avLst/>
          </a:prstGeom>
          <a:solidFill>
            <a:schemeClr val="accent1">
              <a:alpha val="3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AFDB7C-18FD-834B-826E-2A2AB13D1D47}"/>
              </a:ext>
            </a:extLst>
          </p:cNvPr>
          <p:cNvSpPr txBox="1"/>
          <p:nvPr/>
        </p:nvSpPr>
        <p:spPr>
          <a:xfrm>
            <a:off x="3374236" y="5571460"/>
            <a:ext cx="11274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/>
              <a:t>Tumor</a:t>
            </a:r>
          </a:p>
        </p:txBody>
      </p:sp>
    </p:spTree>
    <p:extLst>
      <p:ext uri="{BB962C8B-B14F-4D97-AF65-F5344CB8AC3E}">
        <p14:creationId xmlns:p14="http://schemas.microsoft.com/office/powerpoint/2010/main" val="2721285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Circulating</a:t>
            </a:r>
            <a:r>
              <a:rPr lang="da-DK" dirty="0"/>
              <a:t> tumor DNA</a:t>
            </a:r>
          </a:p>
        </p:txBody>
      </p:sp>
      <p:pic>
        <p:nvPicPr>
          <p:cNvPr id="6" name="Picture 2" descr="illedresultat for circulating dna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225" y="1456132"/>
            <a:ext cx="7344852" cy="5260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s3.amazonaws.com/tinycards/image/28468304d940dd0104b4d426ec1b77e1">
            <a:extLst>
              <a:ext uri="{FF2B5EF4-FFF2-40B4-BE49-F238E27FC236}">
                <a16:creationId xmlns:a16="http://schemas.microsoft.com/office/drawing/2014/main" id="{D7D59883-E627-D34F-8892-3544CD3341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4077" y="365125"/>
            <a:ext cx="4737100" cy="629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9025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Research </a:t>
            </a:r>
            <a:r>
              <a:rPr lang="da-DK" dirty="0" err="1"/>
              <a:t>questions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a-DK" dirty="0"/>
              <a:t>Tumor/normal</a:t>
            </a:r>
          </a:p>
          <a:p>
            <a:r>
              <a:rPr lang="da-DK" dirty="0" err="1"/>
              <a:t>Which</a:t>
            </a:r>
            <a:r>
              <a:rPr lang="da-DK" dirty="0"/>
              <a:t> </a:t>
            </a:r>
            <a:r>
              <a:rPr lang="da-DK" dirty="0" err="1"/>
              <a:t>somatic</a:t>
            </a:r>
            <a:r>
              <a:rPr lang="da-DK" dirty="0"/>
              <a:t> mutations </a:t>
            </a:r>
            <a:r>
              <a:rPr lang="da-DK" dirty="0" err="1"/>
              <a:t>are</a:t>
            </a:r>
            <a:r>
              <a:rPr lang="da-DK" dirty="0"/>
              <a:t> present in the </a:t>
            </a:r>
            <a:r>
              <a:rPr lang="da-DK" dirty="0" err="1"/>
              <a:t>malignant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tumors</a:t>
            </a:r>
          </a:p>
          <a:p>
            <a:pPr marL="0" indent="0">
              <a:buNone/>
            </a:pPr>
            <a:r>
              <a:rPr lang="da-DK" dirty="0" err="1"/>
              <a:t>ctDNA</a:t>
            </a:r>
            <a:endParaRPr lang="da-DK" dirty="0"/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present in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biopsies</a:t>
            </a:r>
            <a:r>
              <a:rPr lang="da-DK" dirty="0"/>
              <a:t> from </a:t>
            </a:r>
            <a:r>
              <a:rPr lang="da-DK" dirty="0" err="1"/>
              <a:t>canine</a:t>
            </a:r>
            <a:r>
              <a:rPr lang="da-DK" dirty="0"/>
              <a:t> patients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detectable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relapse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proven</a:t>
            </a:r>
            <a:r>
              <a:rPr lang="da-DK" dirty="0"/>
              <a:t> by </a:t>
            </a:r>
            <a:r>
              <a:rPr lang="da-DK" dirty="0" err="1"/>
              <a:t>usual</a:t>
            </a:r>
            <a:r>
              <a:rPr lang="da-DK" dirty="0"/>
              <a:t> </a:t>
            </a:r>
            <a:r>
              <a:rPr lang="da-DK" dirty="0" err="1"/>
              <a:t>modalities</a:t>
            </a:r>
            <a:endParaRPr lang="da-DK" dirty="0"/>
          </a:p>
          <a:p>
            <a:pPr marL="0" indent="0">
              <a:buNone/>
            </a:pPr>
            <a:r>
              <a:rPr lang="da-DK" dirty="0"/>
              <a:t>RNA </a:t>
            </a:r>
            <a:r>
              <a:rPr lang="da-DK" dirty="0" err="1"/>
              <a:t>seq</a:t>
            </a:r>
            <a:r>
              <a:rPr lang="da-DK" dirty="0"/>
              <a:t>	</a:t>
            </a:r>
          </a:p>
          <a:p>
            <a:r>
              <a:rPr lang="da-DK" dirty="0" err="1"/>
              <a:t>Description</a:t>
            </a:r>
            <a:r>
              <a:rPr lang="da-DK" dirty="0"/>
              <a:t> of the </a:t>
            </a:r>
            <a:r>
              <a:rPr lang="da-DK" dirty="0" err="1"/>
              <a:t>transcriptome</a:t>
            </a:r>
            <a:r>
              <a:rPr lang="da-DK" dirty="0"/>
              <a:t> (</a:t>
            </a:r>
            <a:r>
              <a:rPr lang="da-DK" dirty="0" err="1"/>
              <a:t>splice</a:t>
            </a:r>
            <a:r>
              <a:rPr lang="da-DK" dirty="0"/>
              <a:t> variants, fusions etc.)</a:t>
            </a:r>
          </a:p>
          <a:p>
            <a:r>
              <a:rPr lang="da-DK" dirty="0" err="1"/>
              <a:t>Quantification</a:t>
            </a:r>
            <a:r>
              <a:rPr lang="da-DK" dirty="0"/>
              <a:t> of gene </a:t>
            </a:r>
            <a:r>
              <a:rPr lang="da-DK" dirty="0" err="1"/>
              <a:t>expression</a:t>
            </a:r>
            <a:r>
              <a:rPr lang="da-DK" dirty="0"/>
              <a:t> </a:t>
            </a:r>
          </a:p>
          <a:p>
            <a:pPr marL="0" indent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874048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3114</TotalTime>
  <Words>3424</Words>
  <Application>Microsoft Office PowerPoint</Application>
  <PresentationFormat>Widescreen</PresentationFormat>
  <Paragraphs>342</Paragraphs>
  <Slides>26</Slides>
  <Notes>26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PowerPoint Presentation</vt:lpstr>
      <vt:lpstr>Background</vt:lpstr>
      <vt:lpstr>Clinical challenges Staging</vt:lpstr>
      <vt:lpstr>Clinical challenges Staging</vt:lpstr>
      <vt:lpstr>Clinical challenges  Treatment</vt:lpstr>
      <vt:lpstr>Cell-free DNA</vt:lpstr>
      <vt:lpstr>Cell-free DNA</vt:lpstr>
      <vt:lpstr>Circulating tumor DNA</vt:lpstr>
      <vt:lpstr>Research questions</vt:lpstr>
      <vt:lpstr>Study design – Patient inclusion</vt:lpstr>
      <vt:lpstr>Study design</vt:lpstr>
      <vt:lpstr>Study design</vt:lpstr>
      <vt:lpstr>Study design - Carcinomas</vt:lpstr>
      <vt:lpstr>Study design - Carcinomas</vt:lpstr>
      <vt:lpstr>Study design – Sample Processing</vt:lpstr>
      <vt:lpstr>Tumor/normal study - Aim</vt:lpstr>
      <vt:lpstr>ctDNA study - Aim</vt:lpstr>
      <vt:lpstr>ctDNA – Limitations</vt:lpstr>
      <vt:lpstr>ctDNA – Limitations</vt:lpstr>
      <vt:lpstr>ctDNA study - Sequencing</vt:lpstr>
      <vt:lpstr>ctDNA study - sequencing</vt:lpstr>
      <vt:lpstr>ctDNA study - sequencing</vt:lpstr>
      <vt:lpstr>RNAseq - Aim</vt:lpstr>
      <vt:lpstr>RNAseq - Limitations</vt:lpstr>
      <vt:lpstr>Clinical challenges Staging</vt:lpstr>
      <vt:lpstr>Clinical challenges Staging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Sophie Emilie Søborg Agger</dc:creator>
  <cp:lastModifiedBy>Sophie Emilie Søborg Agger</cp:lastModifiedBy>
  <cp:revision>66</cp:revision>
  <dcterms:created xsi:type="dcterms:W3CDTF">2020-03-30T06:46:52Z</dcterms:created>
  <dcterms:modified xsi:type="dcterms:W3CDTF">2020-08-21T07:18:31Z</dcterms:modified>
</cp:coreProperties>
</file>

<file path=docProps/thumbnail.jpeg>
</file>